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17"/>
  </p:notesMasterIdLst>
  <p:sldIdLst>
    <p:sldId id="256" r:id="rId5"/>
    <p:sldId id="257" r:id="rId6"/>
    <p:sldId id="266" r:id="rId7"/>
    <p:sldId id="270" r:id="rId8"/>
    <p:sldId id="271" r:id="rId9"/>
    <p:sldId id="274" r:id="rId10"/>
    <p:sldId id="278" r:id="rId11"/>
    <p:sldId id="277" r:id="rId12"/>
    <p:sldId id="276" r:id="rId13"/>
    <p:sldId id="282" r:id="rId14"/>
    <p:sldId id="268" r:id="rId15"/>
    <p:sldId id="26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75"/>
    <p:restoredTop sz="94660"/>
  </p:normalViewPr>
  <p:slideViewPr>
    <p:cSldViewPr>
      <p:cViewPr varScale="1">
        <p:scale>
          <a:sx n="103" d="100"/>
          <a:sy n="103" d="100"/>
        </p:scale>
        <p:origin x="5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plotArea>
    <c:legend>
      <c:legendPos val="b"/>
      <c:overlay val="0"/>
      <c:txPr>
        <a:bodyPr/>
        <a:lstStyle/>
        <a:p>
          <a:pPr>
            <a:defRPr sz="1200"/>
          </a:pPr>
          <a:endParaRPr lang="en-US"/>
        </a:p>
      </c:txPr>
    </c:legend>
    <c:plotVisOnly val="1"/>
    <c:dispBlanksAs val="gap"/>
    <c:showDLblsOverMax val="0"/>
  </c:chart>
  <c:spPr>
    <a:solidFill>
      <a:schemeClr val="bg1"/>
    </a:solidFill>
    <a:effectLst/>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Responses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852-094F-92D8-DE2E6957153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1852-094F-92D8-DE2E6957153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852-094F-92D8-DE2E6957153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852-094F-92D8-DE2E6957153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1852-094F-92D8-DE2E69571538}"/>
              </c:ext>
            </c:extLst>
          </c:dPt>
          <c:dLbls>
            <c:dLbl>
              <c:idx val="0"/>
              <c:layout>
                <c:manualLayout>
                  <c:x val="-8.051282532246809E-2"/>
                  <c:y val="0.1186960902903707"/>
                </c:manualLayout>
              </c:layout>
              <c:tx>
                <c:rich>
                  <a:bodyPr/>
                  <a:lstStyle/>
                  <a:p>
                    <a:r>
                      <a:rPr lang="en-US" dirty="0"/>
                      <a:t>9.7%</a:t>
                    </a:r>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852-094F-92D8-DE2E69571538}"/>
                </c:ext>
              </c:extLst>
            </c:dLbl>
            <c:dLbl>
              <c:idx val="1"/>
              <c:layout>
                <c:manualLayout>
                  <c:x val="-0.19379726106047468"/>
                  <c:y val="-7.6323943354076579E-2"/>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r>
                      <a:rPr lang="en-US" dirty="0"/>
                      <a:t>31.4%</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2920746410701042"/>
                      <c:h val="7.5780338295249453E-2"/>
                    </c:manualLayout>
                  </c15:layout>
                  <c15:showDataLabelsRange val="0"/>
                </c:ext>
                <c:ext xmlns:c16="http://schemas.microsoft.com/office/drawing/2014/chart" uri="{C3380CC4-5D6E-409C-BE32-E72D297353CC}">
                  <c16:uniqueId val="{00000004-1852-094F-92D8-DE2E69571538}"/>
                </c:ext>
              </c:extLst>
            </c:dLbl>
            <c:dLbl>
              <c:idx val="2"/>
              <c:layout>
                <c:manualLayout>
                  <c:x val="-3.1196941615770444E-3"/>
                  <c:y val="-9.9078667330261772E-2"/>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r>
                      <a:rPr lang="en-US" dirty="0"/>
                      <a:t>18.6%</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2177980505118385"/>
                      <c:h val="0.12570109948221694"/>
                    </c:manualLayout>
                  </c15:layout>
                  <c15:showDataLabelsRange val="0"/>
                </c:ext>
                <c:ext xmlns:c16="http://schemas.microsoft.com/office/drawing/2014/chart" uri="{C3380CC4-5D6E-409C-BE32-E72D297353CC}">
                  <c16:uniqueId val="{00000005-1852-094F-92D8-DE2E69571538}"/>
                </c:ext>
              </c:extLst>
            </c:dLbl>
            <c:dLbl>
              <c:idx val="3"/>
              <c:layout>
                <c:manualLayout>
                  <c:x val="0.11159359891956075"/>
                  <c:y val="-5.1806801549809815E-2"/>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r>
                      <a:rPr lang="en-US" dirty="0"/>
                      <a:t>32.6%</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3247472602219845"/>
                      <c:h val="9.1600868210750377E-2"/>
                    </c:manualLayout>
                  </c15:layout>
                  <c15:showDataLabelsRange val="0"/>
                </c:ext>
                <c:ext xmlns:c16="http://schemas.microsoft.com/office/drawing/2014/chart" uri="{C3380CC4-5D6E-409C-BE32-E72D297353CC}">
                  <c16:uniqueId val="{00000003-1852-094F-92D8-DE2E69571538}"/>
                </c:ext>
              </c:extLst>
            </c:dLbl>
            <c:dLbl>
              <c:idx val="4"/>
              <c:layout>
                <c:manualLayout>
                  <c:x val="5.9883449403506664E-2"/>
                  <c:y val="0.13600780745129032"/>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r>
                      <a:rPr lang="en-US" dirty="0"/>
                      <a:t>7.8%</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0491139876428027"/>
                      <c:h val="0.1077033500792185"/>
                    </c:manualLayout>
                  </c15:layout>
                  <c15:showDataLabelsRange val="0"/>
                </c:ext>
                <c:ext xmlns:c16="http://schemas.microsoft.com/office/drawing/2014/chart" uri="{C3380CC4-5D6E-409C-BE32-E72D297353CC}">
                  <c16:uniqueId val="{00000002-1852-094F-92D8-DE2E69571538}"/>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Very easy</c:v>
                </c:pt>
                <c:pt idx="1">
                  <c:v>Easy</c:v>
                </c:pt>
                <c:pt idx="2">
                  <c:v>Neutral</c:v>
                </c:pt>
                <c:pt idx="3">
                  <c:v>Difficult</c:v>
                </c:pt>
                <c:pt idx="4">
                  <c:v>Very difficult</c:v>
                </c:pt>
              </c:strCache>
            </c:strRef>
          </c:cat>
          <c:val>
            <c:numRef>
              <c:f>Sheet1!$B$2:$B$6</c:f>
              <c:numCache>
                <c:formatCode>General</c:formatCode>
                <c:ptCount val="5"/>
                <c:pt idx="0">
                  <c:v>25</c:v>
                </c:pt>
                <c:pt idx="1">
                  <c:v>81</c:v>
                </c:pt>
                <c:pt idx="2">
                  <c:v>48</c:v>
                </c:pt>
                <c:pt idx="3">
                  <c:v>84</c:v>
                </c:pt>
                <c:pt idx="4">
                  <c:v>20</c:v>
                </c:pt>
              </c:numCache>
            </c:numRef>
          </c:val>
          <c:extLst>
            <c:ext xmlns:c16="http://schemas.microsoft.com/office/drawing/2014/chart" uri="{C3380CC4-5D6E-409C-BE32-E72D297353CC}">
              <c16:uniqueId val="{00000000-1852-094F-92D8-DE2E6957153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3797205338845007"/>
          <c:y val="0.31024472635365025"/>
          <c:w val="0.22031822003468146"/>
          <c:h val="0.3574218964106580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overlay val="0"/>
    </c:title>
    <c:autoTitleDeleted val="0"/>
    <c:plotArea>
      <c:layout/>
      <c:barChart>
        <c:barDir val="col"/>
        <c:grouping val="clustered"/>
        <c:varyColors val="0"/>
        <c:ser>
          <c:idx val="0"/>
          <c:order val="0"/>
          <c:tx>
            <c:strRef>
              <c:f>Sheet1!$B$1</c:f>
              <c:strCache>
                <c:ptCount val="1"/>
                <c:pt idx="0">
                  <c:v>Responses</c:v>
                </c:pt>
              </c:strCache>
            </c:strRef>
          </c:tx>
          <c:invertIfNegative val="0"/>
          <c:cat>
            <c:strRef>
              <c:f>Sheet1!$A$2:$A$6</c:f>
              <c:strCache>
                <c:ptCount val="5"/>
                <c:pt idx="0">
                  <c:v>Very satisfied</c:v>
                </c:pt>
                <c:pt idx="1">
                  <c:v>Satisfied</c:v>
                </c:pt>
                <c:pt idx="2">
                  <c:v>Neutral</c:v>
                </c:pt>
                <c:pt idx="3">
                  <c:v>Dissatisfied</c:v>
                </c:pt>
                <c:pt idx="4">
                  <c:v>Very dissatisfied</c:v>
                </c:pt>
              </c:strCache>
            </c:strRef>
          </c:cat>
          <c:val>
            <c:numRef>
              <c:f>Sheet1!$B$2:$B$6</c:f>
              <c:numCache>
                <c:formatCode>General</c:formatCode>
                <c:ptCount val="5"/>
                <c:pt idx="0">
                  <c:v>17</c:v>
                </c:pt>
                <c:pt idx="1">
                  <c:v>90</c:v>
                </c:pt>
                <c:pt idx="2">
                  <c:v>64</c:v>
                </c:pt>
                <c:pt idx="3">
                  <c:v>72</c:v>
                </c:pt>
                <c:pt idx="4">
                  <c:v>15</c:v>
                </c:pt>
              </c:numCache>
            </c:numRef>
          </c:val>
          <c:extLst>
            <c:ext xmlns:c16="http://schemas.microsoft.com/office/drawing/2014/chart" uri="{C3380CC4-5D6E-409C-BE32-E72D297353CC}">
              <c16:uniqueId val="{00000000-DDD8-A14A-9023-A960B6E52F0F}"/>
            </c:ext>
          </c:extLst>
        </c:ser>
        <c:dLbls>
          <c:showLegendKey val="0"/>
          <c:showVal val="0"/>
          <c:showCatName val="0"/>
          <c:showSerName val="0"/>
          <c:showPercent val="0"/>
          <c:showBubbleSize val="0"/>
        </c:dLbls>
        <c:gapWidth val="100"/>
        <c:axId val="614406224"/>
        <c:axId val="614390256"/>
      </c:barChart>
      <c:valAx>
        <c:axId val="614390256"/>
        <c:scaling>
          <c:orientation val="minMax"/>
        </c:scaling>
        <c:delete val="0"/>
        <c:axPos val="l"/>
        <c:majorGridlines/>
        <c:numFmt formatCode="General" sourceLinked="1"/>
        <c:majorTickMark val="out"/>
        <c:minorTickMark val="none"/>
        <c:tickLblPos val="nextTo"/>
        <c:crossAx val="614406224"/>
        <c:crosses val="autoZero"/>
        <c:crossBetween val="between"/>
      </c:valAx>
      <c:catAx>
        <c:axId val="614406224"/>
        <c:scaling>
          <c:orientation val="minMax"/>
        </c:scaling>
        <c:delete val="0"/>
        <c:axPos val="b"/>
        <c:numFmt formatCode="General" sourceLinked="1"/>
        <c:majorTickMark val="out"/>
        <c:minorTickMark val="none"/>
        <c:tickLblPos val="nextTo"/>
        <c:crossAx val="614390256"/>
        <c:crosses val="autoZero"/>
        <c:auto val="1"/>
        <c:lblAlgn val="ctr"/>
        <c:lblOffset val="100"/>
        <c:noMultiLvlLbl val="0"/>
      </c:catAx>
    </c:plotArea>
    <c:plotVisOnly val="1"/>
    <c:dispBlanksAs val="gap"/>
    <c:showDLblsOverMax val="1"/>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50"/>
      <c:rotY val="0"/>
      <c:rAngAx val="0"/>
      <c:perspective val="20"/>
    </c:view3D>
    <c:floor>
      <c:thickness val="0"/>
    </c:floor>
    <c:sideWall>
      <c:thickness val="0"/>
    </c:sideWall>
    <c:backWall>
      <c:thickness val="0"/>
    </c:backWall>
    <c:plotArea>
      <c:layout/>
      <c:pie3DChart>
        <c:varyColors val="1"/>
        <c:ser>
          <c:idx val="0"/>
          <c:order val="0"/>
          <c:tx>
            <c:strRef>
              <c:f>Sheet1!$B$1</c:f>
              <c:strCache>
                <c:ptCount val="1"/>
                <c:pt idx="0">
                  <c:v>Count</c:v>
                </c:pt>
              </c:strCache>
            </c:strRef>
          </c:tx>
          <c:dPt>
            <c:idx val="1"/>
            <c:bubble3D val="0"/>
            <c:explosion val="1"/>
            <c:extLst>
              <c:ext xmlns:c16="http://schemas.microsoft.com/office/drawing/2014/chart" uri="{C3380CC4-5D6E-409C-BE32-E72D297353CC}">
                <c16:uniqueId val="{00000001-557F-9342-8DD9-B73F2E73289F}"/>
              </c:ext>
            </c:extLst>
          </c:dPt>
          <c:dLbls>
            <c:dLbl>
              <c:idx val="0"/>
              <c:tx>
                <c:rich>
                  <a:bodyPr/>
                  <a:lstStyle/>
                  <a:p>
                    <a:r>
                      <a:rPr lang="en-US" dirty="0"/>
                      <a:t>Very Helpful </a:t>
                    </a:r>
                    <a:fld id="{EBE825DE-9208-424A-ACA1-55D3AA98BBD7}" type="PERCENTAGE">
                      <a:rPr lang="en-US" smtClean="0"/>
                      <a:pPr/>
                      <a:t>[PERCENTAGE]</a:t>
                    </a:fld>
                    <a:endParaRPr lang="en-US" dirty="0"/>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57F-9342-8DD9-B73F2E73289F}"/>
                </c:ext>
              </c:extLst>
            </c:dLbl>
            <c:dLbl>
              <c:idx val="1"/>
              <c:tx>
                <c:rich>
                  <a:bodyPr/>
                  <a:lstStyle/>
                  <a:p>
                    <a:r>
                      <a:rPr lang="en-US" baseline="0" dirty="0"/>
                      <a:t>Helpful </a:t>
                    </a:r>
                    <a:fld id="{500D20A2-F168-F04F-BC7B-AAB1BE145BF2}" type="PERCENTAGE">
                      <a:rPr lang="en-US" baseline="0"/>
                      <a:pPr/>
                      <a:t>[PERCENTAGE]</a:t>
                    </a:fld>
                    <a:endParaRPr lang="en-US" baseline="0" dirty="0"/>
                  </a:p>
                </c:rich>
              </c:tx>
              <c:dLblPos val="inEnd"/>
              <c:showLegendKey val="0"/>
              <c:showVal val="0"/>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7F-9342-8DD9-B73F2E73289F}"/>
                </c:ext>
              </c:extLst>
            </c:dLbl>
            <c:dLbl>
              <c:idx val="2"/>
              <c:tx>
                <c:rich>
                  <a:bodyPr/>
                  <a:lstStyle/>
                  <a:p>
                    <a:r>
                      <a:rPr lang="en-US" baseline="0"/>
                      <a:t>Neutral, </a:t>
                    </a:r>
                    <a:fld id="{6C00A45D-64CE-2348-BEE8-937DD7C0498A}" type="PERCENTAGE">
                      <a:rPr lang="en-US" baseline="0"/>
                      <a:pPr/>
                      <a:t>[PERCENTAGE]</a:t>
                    </a:fld>
                    <a:endParaRPr lang="en-US" baseline="0"/>
                  </a:p>
                </c:rich>
              </c:tx>
              <c:dLblPos val="inEnd"/>
              <c:showLegendKey val="0"/>
              <c:showVal val="0"/>
              <c:showCatName val="0"/>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57F-9342-8DD9-B73F2E73289F}"/>
                </c:ext>
              </c:extLst>
            </c:dLbl>
            <c:dLbl>
              <c:idx val="3"/>
              <c:tx>
                <c:rich>
                  <a:bodyPr/>
                  <a:lstStyle/>
                  <a:p>
                    <a:r>
                      <a:rPr lang="en-US" baseline="0" dirty="0"/>
                      <a:t> Unhelpful, </a:t>
                    </a:r>
                    <a:fld id="{C61E4D41-A8A6-FE42-8065-76394C0F1917}" type="PERCENTAGE">
                      <a:rPr lang="en-US" baseline="0"/>
                      <a:pPr/>
                      <a:t>[PERCENTAGE]</a:t>
                    </a:fld>
                    <a:endParaRPr lang="en-US" baseline="0" dirty="0"/>
                  </a:p>
                </c:rich>
              </c:tx>
              <c:dLblPos val="inEnd"/>
              <c:showLegendKey val="0"/>
              <c:showVal val="0"/>
              <c:showCatName val="0"/>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7F-9342-8DD9-B73F2E73289F}"/>
                </c:ext>
              </c:extLst>
            </c:dLbl>
            <c:dLbl>
              <c:idx val="4"/>
              <c:layout>
                <c:manualLayout>
                  <c:x val="-0.11709545759948638"/>
                  <c:y val="3.9220734044140681E-3"/>
                </c:manualLayout>
              </c:layout>
              <c:tx>
                <c:rich>
                  <a:bodyPr wrap="square" lIns="38100" tIns="19050" rIns="38100" bIns="19050" anchor="ctr">
                    <a:noAutofit/>
                  </a:bodyPr>
                  <a:lstStyle/>
                  <a:p>
                    <a:pPr>
                      <a:defRPr sz="1200"/>
                    </a:pPr>
                    <a:r>
                      <a:rPr lang="en-US" baseline="0" dirty="0"/>
                      <a:t>Very Unhelpful, </a:t>
                    </a:r>
                    <a:fld id="{94012477-F0FE-3A44-8B3A-676A035F6A51}" type="PERCENTAGE">
                      <a:rPr lang="en-US" baseline="0"/>
                      <a:pPr>
                        <a:defRPr sz="1200"/>
                      </a:pPr>
                      <a:t>[PERCENTAGE]</a:t>
                    </a:fld>
                    <a:endParaRPr lang="en-US" baseline="0" dirty="0"/>
                  </a:p>
                </c:rich>
              </c:tx>
              <c:spPr>
                <a:noFill/>
                <a:ln>
                  <a:noFill/>
                </a:ln>
                <a:effectLst/>
              </c:spPr>
              <c:dLblPos val="bestFit"/>
              <c:showLegendKey val="0"/>
              <c:showVal val="0"/>
              <c:showCatName val="0"/>
              <c:showSerName val="1"/>
              <c:showPercent val="1"/>
              <c:showBubbleSize val="0"/>
              <c:extLst>
                <c:ext xmlns:c15="http://schemas.microsoft.com/office/drawing/2012/chart" uri="{CE6537A1-D6FC-4f65-9D91-7224C49458BB}">
                  <c15:layout>
                    <c:manualLayout>
                      <c:w val="0.19490396649737884"/>
                      <c:h val="0.21022313447659405"/>
                    </c:manualLayout>
                  </c15:layout>
                  <c15:dlblFieldTable/>
                  <c15:showDataLabelsRange val="0"/>
                </c:ext>
                <c:ext xmlns:c16="http://schemas.microsoft.com/office/drawing/2014/chart" uri="{C3380CC4-5D6E-409C-BE32-E72D297353CC}">
                  <c16:uniqueId val="{00000004-557F-9342-8DD9-B73F2E73289F}"/>
                </c:ext>
              </c:extLst>
            </c:dLbl>
            <c:spPr>
              <a:noFill/>
              <a:ln>
                <a:noFill/>
              </a:ln>
              <a:effectLst/>
            </c:spPr>
            <c:txPr>
              <a:bodyPr wrap="square" lIns="38100" tIns="19050" rIns="38100" bIns="19050" anchor="ctr">
                <a:spAutoFit/>
              </a:bodyPr>
              <a:lstStyle/>
              <a:p>
                <a:pPr>
                  <a:defRPr sz="1200"/>
                </a:pPr>
                <a:endParaRPr lang="en-US"/>
              </a:p>
            </c:txPr>
            <c:dLblPos val="inEnd"/>
            <c:showLegendKey val="0"/>
            <c:showVal val="0"/>
            <c:showCatName val="0"/>
            <c:showSerName val="1"/>
            <c:showPercent val="1"/>
            <c:showBubbleSize val="0"/>
            <c:showLeaderLines val="1"/>
            <c:extLst>
              <c:ext xmlns:c15="http://schemas.microsoft.com/office/drawing/2012/chart" uri="{CE6537A1-D6FC-4f65-9D91-7224C49458BB}"/>
            </c:extLst>
          </c:dLbls>
          <c:cat>
            <c:strRef>
              <c:f>Sheet1!$A$2:$A$6</c:f>
              <c:strCache>
                <c:ptCount val="5"/>
                <c:pt idx="0">
                  <c:v>Very helpful</c:v>
                </c:pt>
                <c:pt idx="1">
                  <c:v>Helpful</c:v>
                </c:pt>
                <c:pt idx="2">
                  <c:v>Neutral</c:v>
                </c:pt>
                <c:pt idx="3">
                  <c:v>Unhelpful</c:v>
                </c:pt>
                <c:pt idx="4">
                  <c:v>Very unhelpful</c:v>
                </c:pt>
              </c:strCache>
            </c:strRef>
          </c:cat>
          <c:val>
            <c:numRef>
              <c:f>Sheet1!$B$2:$B$6</c:f>
              <c:numCache>
                <c:formatCode>General</c:formatCode>
                <c:ptCount val="5"/>
                <c:pt idx="0">
                  <c:v>32</c:v>
                </c:pt>
                <c:pt idx="1">
                  <c:v>124</c:v>
                </c:pt>
                <c:pt idx="2">
                  <c:v>50</c:v>
                </c:pt>
                <c:pt idx="3">
                  <c:v>41</c:v>
                </c:pt>
                <c:pt idx="4">
                  <c:v>11</c:v>
                </c:pt>
              </c:numCache>
            </c:numRef>
          </c:val>
          <c:extLst>
            <c:ext xmlns:c16="http://schemas.microsoft.com/office/drawing/2014/chart" uri="{C3380CC4-5D6E-409C-BE32-E72D297353CC}">
              <c16:uniqueId val="{00000005-557F-9342-8DD9-B73F2E73289F}"/>
            </c:ext>
          </c:extLst>
        </c:ser>
        <c:dLbls>
          <c:showLegendKey val="0"/>
          <c:showVal val="0"/>
          <c:showCatName val="0"/>
          <c:showSerName val="0"/>
          <c:showPercent val="0"/>
          <c:showBubbleSize val="0"/>
          <c:showLeaderLines val="1"/>
        </c:dLbls>
      </c:pie3DChart>
    </c:plotArea>
    <c:plotVisOnly val="1"/>
    <c:dispBlanksAs val="gap"/>
    <c:showDLblsOverMax val="1"/>
  </c:chart>
  <c:spPr>
    <a:gradFill>
      <a:gsLst>
        <a:gs pos="10000">
          <a:schemeClr val="accent5">
            <a:lumMod val="40000"/>
            <a:lumOff val="60000"/>
          </a:schemeClr>
        </a:gs>
        <a:gs pos="93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6D5C9-46CE-4012-8C2E-8B435A37FB4A}" type="datetimeFigureOut">
              <a:rPr lang="en-US" smtClean="0"/>
              <a:pPr/>
              <a:t>6/3/2026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68B5F-D307-4135-93FD-44AEFFEFA4C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 ‘Format/Send to back’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900000" indent="0">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dirty="0"/>
              <a:t>Insert large text quotation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Healthwatch Luton: Access to Mental Health Services 2025-26</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4" y="4598533"/>
            <a:ext cx="1190625"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1" y="111309"/>
            <a:ext cx="1190625" cy="14382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425202" y="4629600"/>
            <a:ext cx="5904000" cy="1728000"/>
          </a:xfrm>
        </p:spPr>
        <p:txBody>
          <a:bodyPr anchor="b" anchorCtr="0"/>
          <a:lstStyle>
            <a:lvl1pPr algn="l">
              <a:defRPr sz="3200">
                <a:solidFill>
                  <a:schemeClr val="bg1"/>
                </a:solidFill>
                <a:latin typeface="Century Gothic" panose="020B0502020202020204" pitchFamily="34" charset="0"/>
              </a:defRPr>
            </a:lvl1pPr>
          </a:lstStyle>
          <a:p>
            <a:r>
              <a:rPr lang="en-GB" noProof="0" dirty="0"/>
              <a:t>Click to enter headline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425202" y="4626000"/>
            <a:ext cx="5904000" cy="1728000"/>
          </a:xfrm>
        </p:spPr>
        <p:txBody>
          <a:bodyPr anchor="b" anchorCtr="0"/>
          <a:lstStyle>
            <a:lvl1pPr algn="l">
              <a:defRPr sz="3200">
                <a:solidFill>
                  <a:schemeClr val="tx1"/>
                </a:solidFill>
                <a:latin typeface="Century Gothic" panose="020B0502020202020204" pitchFamily="34" charset="0"/>
              </a:defRPr>
            </a:lvl1pPr>
          </a:lstStyle>
          <a:p>
            <a:r>
              <a:rPr lang="en-GB" noProof="0" dirty="0"/>
              <a:t>Click to enter headline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bg1"/>
                </a:solidFill>
                <a:latin typeface="Century Gothic" panose="020B0502020202020204" pitchFamily="34" charset="0"/>
              </a:defRPr>
            </a:lvl1pPr>
            <a:lvl2pPr marL="0" indent="0">
              <a:lnSpc>
                <a:spcPts val="1700"/>
              </a:lnSpc>
              <a:spcAft>
                <a:spcPts val="1000"/>
              </a:spcAft>
              <a:buNone/>
              <a:defRPr sz="1400">
                <a:solidFill>
                  <a:schemeClr val="bg1"/>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493033" y="3357022"/>
            <a:ext cx="292753"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5880317" y="5920472"/>
            <a:ext cx="3024000" cy="82828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tx1"/>
                </a:solidFill>
                <a:latin typeface="Century Gothic" panose="020B0502020202020204" pitchFamily="34" charset="0"/>
              </a:defRPr>
            </a:lvl1pPr>
            <a:lvl2pPr marL="0" indent="0">
              <a:lnSpc>
                <a:spcPts val="1700"/>
              </a:lnSpc>
              <a:spcAft>
                <a:spcPts val="1000"/>
              </a:spcAft>
              <a:buNone/>
              <a:defRPr sz="1400">
                <a:solidFill>
                  <a:srgbClr val="000000"/>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rgbClr val="000000"/>
                </a:solidFill>
                <a:latin typeface="Century Gothic" panose="020B0502020202020204" pitchFamily="34" charset="0"/>
              </a:defRPr>
            </a:lvl3pPr>
            <a:lvl4pPr>
              <a:defRPr>
                <a:solidFill>
                  <a:srgbClr val="000000"/>
                </a:solidFill>
                <a:latin typeface="Century Gothic" panose="020B0502020202020204" pitchFamily="34" charset="0"/>
              </a:defRPr>
            </a:lvl4pPr>
            <a:lvl5pPr>
              <a:defRPr>
                <a:solidFill>
                  <a:srgbClr val="000000"/>
                </a:solidFill>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5" name="Picture 4" descr="Healthwatch-logo_RGB.png"/>
          <p:cNvPicPr>
            <a:picLocks noChangeAspect="1"/>
          </p:cNvPicPr>
          <p:nvPr userDrawn="1"/>
        </p:nvPicPr>
        <p:blipFill>
          <a:blip r:embed="rId3" cstate="print"/>
          <a:stretch>
            <a:fillRect/>
          </a:stretch>
        </p:blipFill>
        <p:spPr>
          <a:xfrm>
            <a:off x="5880317" y="5920472"/>
            <a:ext cx="3024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2" y="3349096"/>
            <a:ext cx="172253" cy="50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bg1"/>
                </a:solidFill>
                <a:latin typeface="Century Gothic" panose="020B0502020202020204" pitchFamily="34" charset="0"/>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tx1"/>
                </a:solidFill>
                <a:latin typeface="Century Gothic" panose="020B0502020202020204" pitchFamily="34" charset="0"/>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rgbClr val="000000"/>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a:t>Healthwatch Luton: Access to Mental Health Services 2025-26</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3929058" y="617525"/>
            <a:ext cx="4736142"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3929058" y="1642535"/>
            <a:ext cx="4736142"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a:t>Healthwatch Luton: Access to Mental Health Services 2025-26</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3929058" y="1075264"/>
            <a:ext cx="4672017"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2" name="Picture Placeholder 11"/>
          <p:cNvSpPr>
            <a:spLocks noGrp="1"/>
          </p:cNvSpPr>
          <p:nvPr>
            <p:ph type="pic" sz="quarter" idx="14" hasCustomPrompt="1"/>
          </p:nvPr>
        </p:nvSpPr>
        <p:spPr>
          <a:xfrm>
            <a:off x="449261" y="705907"/>
            <a:ext cx="3096000" cy="3636000"/>
          </a:xfrm>
        </p:spPr>
        <p:txBody>
          <a:bodyPr anchor="ctr" anchorCtr="0"/>
          <a:lstStyle>
            <a:lvl1pPr algn="ctr">
              <a:defRPr>
                <a:latin typeface="Century Gothic" panose="020B0502020202020204" pitchFamily="34" charset="0"/>
              </a:defRPr>
            </a:lvl1pPr>
          </a:lstStyle>
          <a:p>
            <a:r>
              <a:rPr lang="en-GB" dirty="0"/>
              <a:t>Insert photo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a:t>Healthwatch Luton: Access to Mental Health Services 2025-26</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3" name="Table Placeholder 12"/>
          <p:cNvSpPr>
            <a:spLocks noGrp="1"/>
          </p:cNvSpPr>
          <p:nvPr>
            <p:ph type="tbl" sz="quarter" idx="14"/>
          </p:nvPr>
        </p:nvSpPr>
        <p:spPr>
          <a:xfrm>
            <a:off x="428625" y="1714500"/>
            <a:ext cx="3996000" cy="4212000"/>
          </a:xfrm>
        </p:spPr>
        <p:txBody>
          <a:bodyPr/>
          <a:lstStyle>
            <a:lvl1pPr>
              <a:defRPr>
                <a:latin typeface="Century Gothic" panose="020B0502020202020204" pitchFamily="34" charset="0"/>
              </a:defRPr>
            </a:lvl1pPr>
          </a:lstStyle>
          <a:p>
            <a:r>
              <a:rPr lang="en-US" dirty="0"/>
              <a:t>Click icon to add table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a:t>Healthwatch Luton: Access to Mental Health Services 2025-26</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1" name="Chart Placeholder 10"/>
          <p:cNvSpPr>
            <a:spLocks noGrp="1"/>
          </p:cNvSpPr>
          <p:nvPr>
            <p:ph type="chart" sz="quarter" idx="14"/>
          </p:nvPr>
        </p:nvSpPr>
        <p:spPr>
          <a:xfrm>
            <a:off x="428625" y="1714500"/>
            <a:ext cx="3996000" cy="4212000"/>
          </a:xfrm>
        </p:spPr>
        <p:txBody>
          <a:bodyPr/>
          <a:lstStyle>
            <a:lvl1pPr>
              <a:defRPr>
                <a:latin typeface="Century Gothic" panose="020B0502020202020204" pitchFamily="34" charset="0"/>
              </a:defRPr>
            </a:lvl1pPr>
          </a:lstStyle>
          <a:p>
            <a:r>
              <a:rPr lang="en-US" dirty="0"/>
              <a:t>Click icon to add chart</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5" name="Footer Placeholder 4"/>
          <p:cNvSpPr>
            <a:spLocks noGrp="1"/>
          </p:cNvSpPr>
          <p:nvPr>
            <p:ph type="ftr" sz="quarter" idx="11"/>
          </p:nvPr>
        </p:nvSpPr>
        <p:spPr/>
        <p:txBody>
          <a:bodyPr/>
          <a:lstStyle/>
          <a:p>
            <a:r>
              <a:rPr lang="en-GB" noProof="0"/>
              <a:t>Healthwatch Luton: Access to Mental Health Services 2025-26</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200" y="1219203"/>
            <a:ext cx="8208000" cy="32400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2" name="Picture Placeholder 11"/>
          <p:cNvSpPr>
            <a:spLocks noGrp="1"/>
          </p:cNvSpPr>
          <p:nvPr>
            <p:ph type="pic" sz="quarter" idx="14" hasCustomPrompt="1"/>
          </p:nvPr>
        </p:nvSpPr>
        <p:spPr>
          <a:xfrm>
            <a:off x="449259" y="1650388"/>
            <a:ext cx="8316000" cy="4320000"/>
          </a:xfrm>
        </p:spPr>
        <p:txBody>
          <a:bodyPr anchor="ctr" anchorCtr="0"/>
          <a:lstStyle>
            <a:lvl1pPr algn="ctr">
              <a:defRPr>
                <a:latin typeface="Century Gothic" panose="020B0502020202020204" pitchFamily="34" charset="0"/>
              </a:defRPr>
            </a:lvl1pPr>
          </a:lstStyle>
          <a:p>
            <a:r>
              <a:rPr lang="en-GB" dirty="0"/>
              <a:t>Insert photo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898525" indent="-1588">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dirty="0"/>
              <a:t>Insert large text quotation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Healthwatch Luton: Access to Mental Health Services 2025-26</a:t>
            </a:r>
            <a:endParaRPr lang="en-GB" noProof="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1" y="111309"/>
            <a:ext cx="1190625"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4" y="4581265"/>
            <a:ext cx="1190625" cy="14382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7525"/>
            <a:ext cx="8208000" cy="468000"/>
          </a:xfrm>
          <a:prstGeom prst="rect">
            <a:avLst/>
          </a:prstGeom>
        </p:spPr>
        <p:txBody>
          <a:bodyPr vert="horz" lIns="0" tIns="0" rIns="0" bIns="0" rtlCol="0" anchor="t" anchorCtr="0">
            <a:noAutofit/>
          </a:bodyPr>
          <a:lstStyle/>
          <a:p>
            <a:r>
              <a:rPr lang="en-GB" noProof="0" dirty="0"/>
              <a:t>Click to add heading</a:t>
            </a:r>
          </a:p>
        </p:txBody>
      </p:sp>
      <p:sp>
        <p:nvSpPr>
          <p:cNvPr id="3" name="Text Placeholder 2"/>
          <p:cNvSpPr>
            <a:spLocks noGrp="1"/>
          </p:cNvSpPr>
          <p:nvPr>
            <p:ph type="body" idx="1"/>
          </p:nvPr>
        </p:nvSpPr>
        <p:spPr>
          <a:xfrm>
            <a:off x="457200" y="1642535"/>
            <a:ext cx="8208000" cy="439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p:cNvSpPr>
            <a:spLocks noGrp="1"/>
          </p:cNvSpPr>
          <p:nvPr>
            <p:ph type="ftr" sz="quarter" idx="3"/>
          </p:nvPr>
        </p:nvSpPr>
        <p:spPr>
          <a:xfrm>
            <a:off x="368264" y="6328855"/>
            <a:ext cx="1774844" cy="360000"/>
          </a:xfrm>
          <a:prstGeom prst="rect">
            <a:avLst/>
          </a:prstGeom>
        </p:spPr>
        <p:txBody>
          <a:bodyPr vert="horz" lIns="0" tIns="0" rIns="0" bIns="0" rtlCol="0" anchor="t" anchorCtr="0">
            <a:noAutofit/>
          </a:bodyPr>
          <a:lstStyle>
            <a:lvl1pPr algn="l">
              <a:lnSpc>
                <a:spcPts val="1300"/>
              </a:lnSpc>
              <a:defRPr sz="1000" b="1">
                <a:solidFill>
                  <a:schemeClr val="bg1"/>
                </a:solidFill>
                <a:latin typeface="Century Gothic" panose="020B0502020202020204" pitchFamily="34" charset="0"/>
              </a:defRPr>
            </a:lvl1pPr>
          </a:lstStyle>
          <a:p>
            <a:r>
              <a:rPr lang="en-GB"/>
              <a:t>Healthwatch Luton: Access to Mental Health Services 2025-26</a:t>
            </a:r>
            <a:endParaRPr lang="en-GB" dirty="0"/>
          </a:p>
        </p:txBody>
      </p:sp>
      <p:sp>
        <p:nvSpPr>
          <p:cNvPr id="6" name="Slide Number Placeholder 5"/>
          <p:cNvSpPr>
            <a:spLocks noGrp="1"/>
          </p:cNvSpPr>
          <p:nvPr>
            <p:ph type="sldNum" sz="quarter" idx="4"/>
          </p:nvPr>
        </p:nvSpPr>
        <p:spPr>
          <a:xfrm>
            <a:off x="8227507" y="6339416"/>
            <a:ext cx="540000" cy="216000"/>
          </a:xfrm>
          <a:prstGeom prst="rect">
            <a:avLst/>
          </a:prstGeom>
        </p:spPr>
        <p:txBody>
          <a:bodyPr vert="horz" lIns="0" tIns="0" rIns="0" bIns="0" rtlCol="0" anchor="t" anchorCtr="0">
            <a:noAutofit/>
          </a:bodyPr>
          <a:lstStyle>
            <a:lvl1pPr algn="r">
              <a:defRPr sz="1000" b="1">
                <a:solidFill>
                  <a:schemeClr val="bg1"/>
                </a:solidFill>
              </a:defRPr>
            </a:lvl1pPr>
          </a:lstStyle>
          <a:p>
            <a:fld id="{9295DF58-4118-4551-8C61-1A7ED177FA2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3" r:id="rId4"/>
    <p:sldLayoutId id="2147483660" r:id="rId5"/>
    <p:sldLayoutId id="2147483661" r:id="rId6"/>
    <p:sldLayoutId id="2147483662" r:id="rId7"/>
    <p:sldLayoutId id="2147483663" r:id="rId8"/>
    <p:sldLayoutId id="2147483664" r:id="rId9"/>
    <p:sldLayoutId id="2147483665" r:id="rId10"/>
    <p:sldLayoutId id="2147483656" r:id="rId11"/>
    <p:sldLayoutId id="2147483657" r:id="rId12"/>
    <p:sldLayoutId id="2147483658" r:id="rId13"/>
    <p:sldLayoutId id="2147483659" r:id="rId14"/>
  </p:sldLayoutIdLst>
  <p:hf hdr="0" dt="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endParaRPr lang="en-GB" dirty="0">
              <a:latin typeface="Century Gothic" panose="020B0502020202020204" pitchFamily="34" charset="0"/>
            </a:endParaRPr>
          </a:p>
        </p:txBody>
      </p:sp>
      <p:sp>
        <p:nvSpPr>
          <p:cNvPr id="3" name="Subtitle 2"/>
          <p:cNvSpPr>
            <a:spLocks noGrp="1"/>
          </p:cNvSpPr>
          <p:nvPr>
            <p:ph type="subTitle" idx="1"/>
          </p:nvPr>
        </p:nvSpPr>
        <p:spPr/>
        <p:txBody>
          <a:bodyPr/>
          <a:lstStyle/>
          <a:p>
            <a:r>
              <a:rPr lang="en-GB" dirty="0">
                <a:latin typeface="Century Gothic" panose="020B0502020202020204" pitchFamily="34" charset="0"/>
              </a:rPr>
              <a:t>Name</a:t>
            </a:r>
          </a:p>
          <a:p>
            <a:r>
              <a:rPr lang="en-GB" dirty="0">
                <a:latin typeface="Century Gothic" panose="020B0502020202020204" pitchFamily="34" charset="0"/>
              </a:rPr>
              <a:t>Full date</a:t>
            </a:r>
          </a:p>
        </p:txBody>
      </p:sp>
      <p:pic>
        <p:nvPicPr>
          <p:cNvPr id="9" name="Picture 8" descr="Healthwatch-logo_RGB.png">
            <a:extLst>
              <a:ext uri="{FF2B5EF4-FFF2-40B4-BE49-F238E27FC236}">
                <a16:creationId xmlns:a16="http://schemas.microsoft.com/office/drawing/2014/main" id="{0B22FBF1-F735-44F7-8585-457F31378EFF}"/>
              </a:ext>
            </a:extLst>
          </p:cNvPr>
          <p:cNvPicPr>
            <a:picLocks noChangeAspect="1"/>
          </p:cNvPicPr>
          <p:nvPr/>
        </p:nvPicPr>
        <p:blipFill>
          <a:blip r:embed="rId2" cstate="print"/>
          <a:stretch>
            <a:fillRect/>
          </a:stretch>
        </p:blipFill>
        <p:spPr>
          <a:xfrm>
            <a:off x="5880317" y="5920472"/>
            <a:ext cx="3024000" cy="828283"/>
          </a:xfrm>
          <a:prstGeom prst="rect">
            <a:avLst/>
          </a:prstGeom>
        </p:spPr>
      </p:pic>
      <p:pic>
        <p:nvPicPr>
          <p:cNvPr id="4" name="Picture Placeholder 6" descr="People sitting in group">
            <a:extLst>
              <a:ext uri="{FF2B5EF4-FFF2-40B4-BE49-F238E27FC236}">
                <a16:creationId xmlns:a16="http://schemas.microsoft.com/office/drawing/2014/main" id="{27C9DFDE-B495-2A46-A1D5-E699B361F63E}"/>
              </a:ext>
            </a:extLst>
          </p:cNvPr>
          <p:cNvPicPr>
            <a:picLocks noChangeAspect="1"/>
          </p:cNvPicPr>
          <p:nvPr/>
        </p:nvPicPr>
        <p:blipFill>
          <a:blip r:embed="rId3" cstate="print">
            <a:extLst>
              <a:ext uri="{28A0092B-C50C-407E-A947-70E740481C1C}">
                <a14:useLocalDpi xmlns:a14="http://schemas.microsoft.com/office/drawing/2010/main" val="0"/>
              </a:ext>
            </a:extLst>
          </a:blip>
          <a:srcRect r="18299"/>
          <a:stretch>
            <a:fillRect/>
          </a:stretch>
        </p:blipFill>
        <p:spPr>
          <a:xfrm>
            <a:off x="-22110" y="0"/>
            <a:ext cx="9324528" cy="6228314"/>
          </a:xfrm>
          <a:prstGeom prst="rect">
            <a:avLst/>
          </a:prstGeom>
        </p:spPr>
      </p:pic>
      <p:pic>
        <p:nvPicPr>
          <p:cNvPr id="6" name="Picture 5" descr="P1031 HWE Brand project - PPT template - Slide 1.png"/>
          <p:cNvPicPr>
            <a:picLocks noChangeAspect="1"/>
          </p:cNvPicPr>
          <p:nvPr/>
        </p:nvPicPr>
        <p:blipFill>
          <a:blip r:embed="rId4" cstate="print"/>
          <a:stretch>
            <a:fillRect/>
          </a:stretch>
        </p:blipFill>
        <p:spPr>
          <a:xfrm>
            <a:off x="-35397" y="109245"/>
            <a:ext cx="9324528" cy="6858000"/>
          </a:xfrm>
          <a:prstGeom prst="rect">
            <a:avLst/>
          </a:prstGeom>
        </p:spPr>
      </p:pic>
      <p:sp>
        <p:nvSpPr>
          <p:cNvPr id="10" name="Title 2">
            <a:extLst>
              <a:ext uri="{FF2B5EF4-FFF2-40B4-BE49-F238E27FC236}">
                <a16:creationId xmlns:a16="http://schemas.microsoft.com/office/drawing/2014/main" id="{B126BC6D-4E23-2D79-821C-06591F6A40D9}"/>
              </a:ext>
            </a:extLst>
          </p:cNvPr>
          <p:cNvSpPr txBox="1">
            <a:spLocks/>
          </p:cNvSpPr>
          <p:nvPr/>
        </p:nvSpPr>
        <p:spPr>
          <a:xfrm>
            <a:off x="107504" y="4797301"/>
            <a:ext cx="7884368" cy="612000"/>
          </a:xfrm>
          <a:prstGeom prst="rect">
            <a:avLst/>
          </a:prstGeom>
        </p:spPr>
        <p:txBody>
          <a:bodyPr vert="horz" lIns="0" tIns="0" rIns="0" bIns="0" rtlCol="0" anchor="t" anchorCtr="0">
            <a:noAutofit/>
          </a:bodyPr>
          <a:lstStyle>
            <a:lvl1pPr algn="l" defTabSz="914400" rtl="0" eaLnBrk="1" latinLnBrk="0" hangingPunct="1">
              <a:spcBef>
                <a:spcPct val="0"/>
              </a:spcBef>
              <a:buNone/>
              <a:defRPr sz="3800" b="1" kern="1200">
                <a:solidFill>
                  <a:schemeClr val="bg1"/>
                </a:solidFill>
                <a:latin typeface="+mj-lt"/>
                <a:ea typeface="+mj-ea"/>
                <a:cs typeface="+mj-cs"/>
              </a:defRPr>
            </a:lvl1pPr>
          </a:lstStyle>
          <a:p>
            <a:r>
              <a:rPr lang="en-GB" dirty="0">
                <a:latin typeface="Century Gothic" panose="020B0502020202020204" pitchFamily="34" charset="0"/>
              </a:rPr>
              <a:t>Access to </a:t>
            </a:r>
          </a:p>
          <a:p>
            <a:r>
              <a:rPr lang="en-GB" dirty="0">
                <a:latin typeface="Century Gothic" panose="020B0502020202020204" pitchFamily="34" charset="0"/>
              </a:rPr>
              <a:t>Mental Health Services in Luton</a:t>
            </a:r>
          </a:p>
        </p:txBody>
      </p:sp>
      <p:sp>
        <p:nvSpPr>
          <p:cNvPr id="12" name="Subtitle 3">
            <a:extLst>
              <a:ext uri="{FF2B5EF4-FFF2-40B4-BE49-F238E27FC236}">
                <a16:creationId xmlns:a16="http://schemas.microsoft.com/office/drawing/2014/main" id="{23A651A2-B841-84B5-8EAB-F923922DBDA5}"/>
              </a:ext>
            </a:extLst>
          </p:cNvPr>
          <p:cNvSpPr txBox="1">
            <a:spLocks/>
          </p:cNvSpPr>
          <p:nvPr/>
        </p:nvSpPr>
        <p:spPr>
          <a:xfrm>
            <a:off x="219196" y="6141718"/>
            <a:ext cx="5296248" cy="422143"/>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0"/>
              </a:spcAft>
              <a:buFont typeface="Arial" pitchFamily="34" charset="0"/>
              <a:buNone/>
              <a:defRPr sz="2000" b="1" kern="1200">
                <a:solidFill>
                  <a:schemeClr val="bg1"/>
                </a:solidFill>
                <a:latin typeface="+mn-lt"/>
                <a:ea typeface="+mn-ea"/>
                <a:cs typeface="+mn-cs"/>
              </a:defRPr>
            </a:lvl1pPr>
            <a:lvl2pPr marL="457200" indent="0" algn="ctr" defTabSz="914400" rtl="0" eaLnBrk="1" latinLnBrk="0" hangingPunct="1">
              <a:lnSpc>
                <a:spcPts val="2000"/>
              </a:lnSpc>
              <a:spcBef>
                <a:spcPts val="0"/>
              </a:spcBef>
              <a:spcAft>
                <a:spcPts val="1200"/>
              </a:spcAft>
              <a:buClr>
                <a:schemeClr val="accent1"/>
              </a:buClr>
              <a:buSzPct val="10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ts val="2000"/>
              </a:lnSpc>
              <a:spcBef>
                <a:spcPts val="0"/>
              </a:spcBef>
              <a:spcAft>
                <a:spcPts val="1200"/>
              </a:spcAft>
              <a:buClr>
                <a:schemeClr val="accent1"/>
              </a:buClr>
              <a:buSzPct val="10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dirty="0"/>
              <a:t>We asked: You shared your experiences.</a:t>
            </a:r>
          </a:p>
          <a:p>
            <a:endParaRPr lang="en-GB" dirty="0">
              <a:latin typeface="Century Gothic" panose="020B0502020202020204" pitchFamily="34" charset="0"/>
            </a:endParaRPr>
          </a:p>
        </p:txBody>
      </p:sp>
      <p:pic>
        <p:nvPicPr>
          <p:cNvPr id="2" name="Picture 1">
            <a:extLst>
              <a:ext uri="{FF2B5EF4-FFF2-40B4-BE49-F238E27FC236}">
                <a16:creationId xmlns:a16="http://schemas.microsoft.com/office/drawing/2014/main" id="{3D981250-D28D-0968-999E-E24600BA4A0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514329" y="249728"/>
            <a:ext cx="2424078" cy="6060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F06D5-2693-5C70-319B-73E1033A664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AFBF76C-12F7-7252-C224-189A0AFF5229}"/>
              </a:ext>
            </a:extLst>
          </p:cNvPr>
          <p:cNvSpPr>
            <a:spLocks noGrp="1"/>
          </p:cNvSpPr>
          <p:nvPr>
            <p:ph idx="1"/>
          </p:nvPr>
        </p:nvSpPr>
        <p:spPr>
          <a:xfrm>
            <a:off x="433367" y="1660211"/>
            <a:ext cx="8208000" cy="3856997"/>
          </a:xfrm>
        </p:spPr>
        <p:txBody>
          <a:bodyPr/>
          <a:lstStyle/>
          <a:p>
            <a:r>
              <a:rPr lang="en-GB" b="1" dirty="0"/>
              <a:t>Healthwatch Luton will continue to:</a:t>
            </a:r>
          </a:p>
          <a:p>
            <a:pPr marL="285750" indent="-285750">
              <a:buFont typeface="Arial" panose="020B0604020202020204" pitchFamily="34" charset="0"/>
              <a:buChar char="•"/>
            </a:pPr>
            <a:r>
              <a:rPr lang="en-GB" dirty="0"/>
              <a:t>Gather lived experience feedback from residents accessing mental health support</a:t>
            </a:r>
          </a:p>
          <a:p>
            <a:pPr marL="285750" indent="-285750">
              <a:buFont typeface="Arial" panose="020B0604020202020204" pitchFamily="34" charset="0"/>
              <a:buChar char="•"/>
            </a:pPr>
            <a:r>
              <a:rPr lang="en-GB" dirty="0"/>
              <a:t>Share findings with commissioners and service providers</a:t>
            </a:r>
          </a:p>
          <a:p>
            <a:pPr marL="285750" indent="-285750">
              <a:buFont typeface="Arial" panose="020B0604020202020204" pitchFamily="34" charset="0"/>
              <a:buChar char="•"/>
            </a:pPr>
            <a:r>
              <a:rPr lang="en-GB" dirty="0"/>
              <a:t>Promote awareness of local support pathways and community services</a:t>
            </a:r>
          </a:p>
          <a:p>
            <a:pPr marL="285750" indent="-285750">
              <a:buFont typeface="Arial" panose="020B0604020202020204" pitchFamily="34" charset="0"/>
              <a:buChar char="•"/>
            </a:pPr>
            <a:r>
              <a:rPr lang="en-GB" dirty="0"/>
              <a:t>Support conversations around early intervention, accessibility, and equitable access to care</a:t>
            </a:r>
          </a:p>
          <a:p>
            <a:pPr marL="285750" indent="-285750">
              <a:buFont typeface="Arial" panose="020B0604020202020204" pitchFamily="34" charset="0"/>
              <a:buChar char="•"/>
            </a:pPr>
            <a:r>
              <a:rPr lang="en-GB" dirty="0"/>
              <a:t>Further engagement will help identify where improvements in communication, referral processes, and service capacity may strengthen access to mental health support across the borough.</a:t>
            </a:r>
          </a:p>
          <a:p>
            <a:endParaRPr lang="en-GB" sz="1400" dirty="0"/>
          </a:p>
          <a:p>
            <a:endParaRPr lang="en-GB" sz="1400" dirty="0"/>
          </a:p>
        </p:txBody>
      </p:sp>
      <p:sp>
        <p:nvSpPr>
          <p:cNvPr id="17" name="Footer Placeholder 16">
            <a:extLst>
              <a:ext uri="{FF2B5EF4-FFF2-40B4-BE49-F238E27FC236}">
                <a16:creationId xmlns:a16="http://schemas.microsoft.com/office/drawing/2014/main" id="{761D9F38-B20F-894A-4198-C22F413B95D0}"/>
              </a:ext>
            </a:extLst>
          </p:cNvPr>
          <p:cNvSpPr>
            <a:spLocks noGrp="1"/>
          </p:cNvSpPr>
          <p:nvPr>
            <p:ph type="ftr" sz="quarter" idx="11"/>
          </p:nvPr>
        </p:nvSpPr>
        <p:spPr>
          <a:xfrm>
            <a:off x="368264" y="6328855"/>
            <a:ext cx="3483656" cy="360000"/>
          </a:xfrm>
        </p:spPr>
        <p:txBody>
          <a:bodyPr/>
          <a:lstStyle/>
          <a:p>
            <a:r>
              <a:rPr lang="en-GB" noProof="0"/>
              <a:t>Healthwatch Luton: Access to Mental Health Services 2025-26</a:t>
            </a:r>
            <a:endParaRPr lang="en-GB" noProof="0" dirty="0"/>
          </a:p>
        </p:txBody>
      </p:sp>
      <p:sp>
        <p:nvSpPr>
          <p:cNvPr id="16" name="Slide Number Placeholder 15">
            <a:extLst>
              <a:ext uri="{FF2B5EF4-FFF2-40B4-BE49-F238E27FC236}">
                <a16:creationId xmlns:a16="http://schemas.microsoft.com/office/drawing/2014/main" id="{C5FDD685-C11F-9652-F553-8124C5439560}"/>
              </a:ext>
            </a:extLst>
          </p:cNvPr>
          <p:cNvSpPr>
            <a:spLocks noGrp="1"/>
          </p:cNvSpPr>
          <p:nvPr>
            <p:ph type="sldNum" sz="quarter" idx="12"/>
          </p:nvPr>
        </p:nvSpPr>
        <p:spPr/>
        <p:txBody>
          <a:bodyPr/>
          <a:lstStyle/>
          <a:p>
            <a:fld id="{9295DF58-4118-4551-8C61-1A7ED177FA2D}" type="slidenum">
              <a:rPr lang="en-GB" noProof="0" smtClean="0"/>
              <a:pPr/>
              <a:t>10</a:t>
            </a:fld>
            <a:endParaRPr lang="en-GB" noProof="0" dirty="0"/>
          </a:p>
        </p:txBody>
      </p:sp>
      <p:sp>
        <p:nvSpPr>
          <p:cNvPr id="7" name="Title 6">
            <a:extLst>
              <a:ext uri="{FF2B5EF4-FFF2-40B4-BE49-F238E27FC236}">
                <a16:creationId xmlns:a16="http://schemas.microsoft.com/office/drawing/2014/main" id="{DED3F3E8-D641-B7E9-E35A-3EEC5407B04A}"/>
              </a:ext>
            </a:extLst>
          </p:cNvPr>
          <p:cNvSpPr>
            <a:spLocks noGrp="1"/>
          </p:cNvSpPr>
          <p:nvPr>
            <p:ph type="title"/>
          </p:nvPr>
        </p:nvSpPr>
        <p:spPr>
          <a:xfrm>
            <a:off x="292971" y="432689"/>
            <a:ext cx="8208000" cy="468000"/>
          </a:xfrm>
        </p:spPr>
        <p:txBody>
          <a:bodyPr/>
          <a:lstStyle/>
          <a:p>
            <a:r>
              <a:rPr lang="en-GB" dirty="0"/>
              <a:t>Access to Mental Health Services in Luton</a:t>
            </a:r>
            <a:endParaRPr lang="en-GB" dirty="0">
              <a:latin typeface="Century Gothic" panose="020B0502020202020204" pitchFamily="34" charset="0"/>
            </a:endParaRPr>
          </a:p>
        </p:txBody>
      </p:sp>
      <p:sp>
        <p:nvSpPr>
          <p:cNvPr id="8" name="Text Placeholder 7">
            <a:extLst>
              <a:ext uri="{FF2B5EF4-FFF2-40B4-BE49-F238E27FC236}">
                <a16:creationId xmlns:a16="http://schemas.microsoft.com/office/drawing/2014/main" id="{2C7DC916-BD3A-8949-6073-212BCA60EB7E}"/>
              </a:ext>
            </a:extLst>
          </p:cNvPr>
          <p:cNvSpPr>
            <a:spLocks noGrp="1"/>
          </p:cNvSpPr>
          <p:nvPr>
            <p:ph type="body" sz="quarter" idx="13"/>
          </p:nvPr>
        </p:nvSpPr>
        <p:spPr>
          <a:xfrm>
            <a:off x="325033" y="1098419"/>
            <a:ext cx="8143875" cy="285750"/>
          </a:xfrm>
        </p:spPr>
        <p:txBody>
          <a:bodyPr/>
          <a:lstStyle/>
          <a:p>
            <a:r>
              <a:rPr lang="en-GB" sz="2000" dirty="0">
                <a:solidFill>
                  <a:schemeClr val="tx1"/>
                </a:solidFill>
                <a:latin typeface="Century Gothic" panose="020B0502020202020204" pitchFamily="34" charset="0"/>
              </a:rPr>
              <a:t>Summary of Findings and Next Steps</a:t>
            </a:r>
          </a:p>
        </p:txBody>
      </p:sp>
    </p:spTree>
    <p:extLst>
      <p:ext uri="{BB962C8B-B14F-4D97-AF65-F5344CB8AC3E}">
        <p14:creationId xmlns:p14="http://schemas.microsoft.com/office/powerpoint/2010/main" val="3459736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68264" y="6328855"/>
            <a:ext cx="3267632" cy="360000"/>
          </a:xfrm>
        </p:spPr>
        <p:txBody>
          <a:bodyPr/>
          <a:lstStyle/>
          <a:p>
            <a:r>
              <a:rPr lang="en-GB" noProof="0" dirty="0"/>
              <a:t>Healthwatch Luton: Access to Mental Health Services 2025-26</a:t>
            </a:r>
          </a:p>
        </p:txBody>
      </p:sp>
      <p:sp>
        <p:nvSpPr>
          <p:cNvPr id="4" name="Slide Number Placeholder 3"/>
          <p:cNvSpPr>
            <a:spLocks noGrp="1"/>
          </p:cNvSpPr>
          <p:nvPr>
            <p:ph type="sldNum" sz="quarter" idx="12"/>
          </p:nvPr>
        </p:nvSpPr>
        <p:spPr/>
        <p:txBody>
          <a:bodyPr/>
          <a:lstStyle/>
          <a:p>
            <a:fld id="{9295DF58-4118-4551-8C61-1A7ED177FA2D}" type="slidenum">
              <a:rPr lang="en-GB" noProof="0" smtClean="0"/>
              <a:pPr/>
              <a:t>11</a:t>
            </a:fld>
            <a:endParaRPr lang="en-GB" noProof="0" dirty="0"/>
          </a:p>
        </p:txBody>
      </p:sp>
      <p:sp>
        <p:nvSpPr>
          <p:cNvPr id="5" name="Content Placeholder 4"/>
          <p:cNvSpPr>
            <a:spLocks noGrp="1"/>
          </p:cNvSpPr>
          <p:nvPr>
            <p:ph idx="1"/>
          </p:nvPr>
        </p:nvSpPr>
        <p:spPr>
          <a:xfrm>
            <a:off x="899592" y="404664"/>
            <a:ext cx="6912768" cy="5262849"/>
          </a:xfrm>
        </p:spPr>
        <p:txBody>
          <a:bodyPr/>
          <a:lstStyle/>
          <a:p>
            <a:pPr marL="358525" indent="0"/>
            <a:r>
              <a:rPr lang="en-GB" dirty="0"/>
              <a:t>About Healthwatch Luton</a:t>
            </a:r>
            <a:endParaRPr lang="en-GB" dirty="0">
              <a:latin typeface="Century Gothic" panose="020B0502020202020204" pitchFamily="34" charset="0"/>
            </a:endParaRPr>
          </a:p>
          <a:p>
            <a:pPr marL="358525" indent="0">
              <a:lnSpc>
                <a:spcPct val="100000"/>
              </a:lnSpc>
            </a:pPr>
            <a:endParaRPr lang="en-GB" sz="1400" b="0" kern="0" dirty="0">
              <a:solidFill>
                <a:sysClr val="windowText" lastClr="000000"/>
              </a:solidFill>
              <a:latin typeface="+mn-lt"/>
              <a:ea typeface="Times New Roman" panose="02020603050405020304" pitchFamily="18" charset="0"/>
            </a:endParaRPr>
          </a:p>
          <a:p>
            <a:pPr marL="358525" indent="0">
              <a:lnSpc>
                <a:spcPct val="100000"/>
              </a:lnSpc>
            </a:pPr>
            <a:r>
              <a:rPr lang="en-GB" sz="1300" b="0" kern="0" dirty="0">
                <a:solidFill>
                  <a:sysClr val="windowText" lastClr="000000"/>
                </a:solidFill>
                <a:ea typeface="Times New Roman" panose="02020603050405020304" pitchFamily="18" charset="0"/>
              </a:rPr>
              <a:t>Healthwatch Luton is the local champion for people using health and social care services across Luton. We promote choice and influence the provision of high-quality health, social care, and wellbeing services for all in our community.</a:t>
            </a:r>
          </a:p>
          <a:p>
            <a:pPr marL="358525" indent="0">
              <a:lnSpc>
                <a:spcPct val="100000"/>
              </a:lnSpc>
            </a:pPr>
            <a:r>
              <a:rPr lang="en-GB" sz="1300" b="0" kern="0" dirty="0">
                <a:solidFill>
                  <a:sysClr val="windowText" lastClr="000000"/>
                </a:solidFill>
                <a:ea typeface="Times New Roman" panose="02020603050405020304" pitchFamily="18" charset="0"/>
              </a:rPr>
              <a:t>Healthwatch Luton (HWL) has significant statutory powers to ensure that the voices of local people are heard and acted upon by those who commission, deliver, and regulate health and care services. HWL engages with all parts of Luton’s diverse population to ensure that a broad range of experiences and views are considered, understood, and reflected in decisions about care. Our work is rooted in strong community connections and grounded in the real-life experiences of the people we serve.</a:t>
            </a:r>
          </a:p>
          <a:p>
            <a:pPr marL="358525" indent="0">
              <a:lnSpc>
                <a:spcPct val="100000"/>
              </a:lnSpc>
            </a:pPr>
            <a:r>
              <a:rPr lang="en-GB" sz="1300" b="0" kern="0" dirty="0">
                <a:solidFill>
                  <a:sysClr val="windowText" lastClr="000000"/>
                </a:solidFill>
                <a:ea typeface="Times New Roman" panose="02020603050405020304" pitchFamily="18" charset="0"/>
              </a:rPr>
              <a:t>Healthwatch Luton is part of the wider Healthwatch network across England, one of three local Healthwatch organisations in Bedfordshire. We belong to a national network supported by Healthwatch England, which provides guidance and oversight to ensure local Healthwatch work consistently and effectively in each of the 152 local authority areas in England.</a:t>
            </a:r>
          </a:p>
          <a:p>
            <a:pPr marL="358525" indent="0">
              <a:lnSpc>
                <a:spcPct val="100000"/>
              </a:lnSpc>
            </a:pPr>
            <a:r>
              <a:rPr lang="en-GB" sz="1300" b="0" kern="0" dirty="0">
                <a:solidFill>
                  <a:sysClr val="windowText" lastClr="000000"/>
                </a:solidFill>
                <a:ea typeface="Times New Roman" panose="02020603050405020304" pitchFamily="18" charset="0"/>
              </a:rPr>
              <a:t>As the only independent body focused entirely on people’s experiences of health and social care, our role is to make sure that these services—and the decisions surrounding them—are shaped by the people who use them. At Healthwatch Luton, we believe that everyone’s voice matters and should be at the heart of care.</a:t>
            </a:r>
          </a:p>
          <a:p>
            <a:pPr marL="358525" lvl="1"/>
            <a:endParaRPr lang="en-GB" dirty="0">
              <a:latin typeface="Century Gothic" panose="020B0502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5630" y="492661"/>
            <a:ext cx="4143375" cy="2792324"/>
          </a:xfrm>
        </p:spPr>
        <p:txBody>
          <a:bodyPr/>
          <a:lstStyle/>
          <a:p>
            <a:r>
              <a:rPr lang="en-GB" dirty="0">
                <a:latin typeface="Century Gothic" panose="020B0502020202020204" pitchFamily="34" charset="0"/>
              </a:rPr>
              <a:t>For more information</a:t>
            </a:r>
          </a:p>
          <a:p>
            <a:pPr lvl="1"/>
            <a:r>
              <a:rPr lang="en-GB" dirty="0">
                <a:latin typeface="Century Gothic" panose="020B0502020202020204" pitchFamily="34" charset="0"/>
              </a:rPr>
              <a:t>Healthwatch </a:t>
            </a:r>
            <a:r>
              <a:rPr lang="en-GB" dirty="0"/>
              <a:t>Luton</a:t>
            </a:r>
            <a:br>
              <a:rPr lang="en-GB" dirty="0">
                <a:latin typeface="Century Gothic" panose="020B0502020202020204" pitchFamily="34" charset="0"/>
              </a:rPr>
            </a:br>
            <a:r>
              <a:rPr lang="en-GB" dirty="0"/>
              <a:t>Futures House,</a:t>
            </a:r>
            <a:br>
              <a:rPr lang="en-GB" dirty="0">
                <a:latin typeface="Century Gothic" panose="020B0502020202020204" pitchFamily="34" charset="0"/>
              </a:rPr>
            </a:br>
            <a:r>
              <a:rPr lang="en-GB" dirty="0"/>
              <a:t>22 The Moakes,</a:t>
            </a:r>
            <a:br>
              <a:rPr lang="en-GB" dirty="0">
                <a:latin typeface="Century Gothic" panose="020B0502020202020204" pitchFamily="34" charset="0"/>
              </a:rPr>
            </a:br>
            <a:r>
              <a:rPr lang="en-GB" dirty="0"/>
              <a:t>Leagrave,</a:t>
            </a:r>
            <a:br>
              <a:rPr lang="en-GB" dirty="0">
                <a:latin typeface="Century Gothic" panose="020B0502020202020204" pitchFamily="34" charset="0"/>
              </a:rPr>
            </a:br>
            <a:r>
              <a:rPr lang="en-GB" dirty="0"/>
              <a:t>Luton</a:t>
            </a:r>
            <a:br>
              <a:rPr lang="en-GB" dirty="0">
                <a:latin typeface="Century Gothic" panose="020B0502020202020204" pitchFamily="34" charset="0"/>
              </a:rPr>
            </a:br>
            <a:r>
              <a:rPr lang="en-GB" dirty="0"/>
              <a:t>LU3 3QB</a:t>
            </a:r>
            <a:endParaRPr lang="en-GB" dirty="0">
              <a:latin typeface="Century Gothic" panose="020B0502020202020204" pitchFamily="34" charset="0"/>
            </a:endParaRPr>
          </a:p>
          <a:p>
            <a:pPr lvl="2">
              <a:spcAft>
                <a:spcPts val="600"/>
              </a:spcAft>
            </a:pPr>
            <a:r>
              <a:rPr lang="en-GB" dirty="0" err="1">
                <a:latin typeface="Century Gothic" panose="020B0502020202020204" pitchFamily="34" charset="0"/>
              </a:rPr>
              <a:t>www.healthwatchluton.co.uk</a:t>
            </a:r>
            <a:endParaRPr lang="en-GB" dirty="0">
              <a:latin typeface="Century Gothic" panose="020B0502020202020204" pitchFamily="34" charset="0"/>
            </a:endParaRPr>
          </a:p>
          <a:p>
            <a:pPr lvl="2">
              <a:spcAft>
                <a:spcPts val="600"/>
              </a:spcAft>
            </a:pPr>
            <a:r>
              <a:rPr lang="en-GB" dirty="0">
                <a:latin typeface="Century Gothic" panose="020B0502020202020204" pitchFamily="34" charset="0"/>
              </a:rPr>
              <a:t>t: 01582 817060</a:t>
            </a:r>
          </a:p>
          <a:p>
            <a:pPr lvl="2">
              <a:spcAft>
                <a:spcPts val="600"/>
              </a:spcAft>
            </a:pPr>
            <a:r>
              <a:rPr lang="en-GB" dirty="0">
                <a:latin typeface="Century Gothic" panose="020B0502020202020204" pitchFamily="34" charset="0"/>
              </a:rPr>
              <a:t>e: </a:t>
            </a:r>
            <a:r>
              <a:rPr lang="en-GB" dirty="0" err="1"/>
              <a:t>info</a:t>
            </a:r>
            <a:r>
              <a:rPr lang="en-GB" dirty="0" err="1">
                <a:latin typeface="Century Gothic" panose="020B0502020202020204" pitchFamily="34" charset="0"/>
              </a:rPr>
              <a:t>@healthwatchluton.co.uk</a:t>
            </a:r>
            <a:endParaRPr lang="en-GB" dirty="0">
              <a:latin typeface="Century Gothic" panose="020B0502020202020204" pitchFamily="34" charset="0"/>
            </a:endParaRPr>
          </a:p>
          <a:p>
            <a:pPr lvl="2">
              <a:spcAft>
                <a:spcPts val="600"/>
              </a:spcAft>
              <a:tabLst>
                <a:tab pos="216000" algn="l"/>
              </a:tabLst>
            </a:pPr>
            <a:endParaRPr lang="en-GB" dirty="0">
              <a:latin typeface="Century Gothic" panose="020B0502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a:xfrm>
            <a:off x="368264" y="6328855"/>
            <a:ext cx="3267632" cy="360000"/>
          </a:xfrm>
        </p:spPr>
        <p:txBody>
          <a:bodyPr/>
          <a:lstStyle/>
          <a:p>
            <a:r>
              <a:rPr lang="en-GB" noProof="0"/>
              <a:t>Healthwatch Luton: Access to Mental Health Services 2025-26</a:t>
            </a:r>
            <a:endParaRPr lang="en-GB" noProof="0" dirty="0"/>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2</a:t>
            </a:fld>
            <a:endParaRPr lang="en-GB" noProof="0" dirty="0"/>
          </a:p>
        </p:txBody>
      </p:sp>
      <p:sp>
        <p:nvSpPr>
          <p:cNvPr id="7" name="Title 6"/>
          <p:cNvSpPr>
            <a:spLocks noGrp="1"/>
          </p:cNvSpPr>
          <p:nvPr>
            <p:ph type="title"/>
          </p:nvPr>
        </p:nvSpPr>
        <p:spPr>
          <a:xfrm>
            <a:off x="289507" y="262047"/>
            <a:ext cx="8208000" cy="468000"/>
          </a:xfrm>
        </p:spPr>
        <p:txBody>
          <a:bodyPr/>
          <a:lstStyle/>
          <a:p>
            <a:r>
              <a:rPr lang="en-GB" dirty="0">
                <a:latin typeface="Century Gothic" panose="020B0502020202020204" pitchFamily="34" charset="0"/>
              </a:rPr>
              <a:t>Access to Mental Health Care in Luton</a:t>
            </a:r>
          </a:p>
        </p:txBody>
      </p:sp>
      <p:sp>
        <p:nvSpPr>
          <p:cNvPr id="8" name="Text Placeholder 7"/>
          <p:cNvSpPr>
            <a:spLocks noGrp="1"/>
          </p:cNvSpPr>
          <p:nvPr>
            <p:ph type="body" sz="quarter" idx="13"/>
          </p:nvPr>
        </p:nvSpPr>
        <p:spPr>
          <a:xfrm>
            <a:off x="271204" y="822788"/>
            <a:ext cx="8143875" cy="372257"/>
          </a:xfrm>
        </p:spPr>
        <p:txBody>
          <a:bodyPr/>
          <a:lstStyle/>
          <a:p>
            <a:r>
              <a:rPr lang="en-GB" sz="2400" dirty="0">
                <a:solidFill>
                  <a:schemeClr val="tx1"/>
                </a:solidFill>
              </a:rPr>
              <a:t>Summary of the Research</a:t>
            </a:r>
          </a:p>
          <a:p>
            <a:endParaRPr lang="en-GB" dirty="0">
              <a:latin typeface="Century Gothic" panose="020B0502020202020204" pitchFamily="34" charset="0"/>
            </a:endParaRPr>
          </a:p>
        </p:txBody>
      </p:sp>
      <p:sp>
        <p:nvSpPr>
          <p:cNvPr id="6" name="TextBox 5">
            <a:extLst>
              <a:ext uri="{FF2B5EF4-FFF2-40B4-BE49-F238E27FC236}">
                <a16:creationId xmlns:a16="http://schemas.microsoft.com/office/drawing/2014/main" id="{6BCAE99A-D065-677D-7324-8FBF2E1649B3}"/>
              </a:ext>
            </a:extLst>
          </p:cNvPr>
          <p:cNvSpPr txBox="1"/>
          <p:nvPr/>
        </p:nvSpPr>
        <p:spPr>
          <a:xfrm>
            <a:off x="171284" y="1211100"/>
            <a:ext cx="8596223" cy="5047536"/>
          </a:xfrm>
          <a:prstGeom prst="rect">
            <a:avLst/>
          </a:prstGeom>
          <a:noFill/>
        </p:spPr>
        <p:txBody>
          <a:bodyPr wrap="square">
            <a:spAutoFit/>
          </a:bodyPr>
          <a:lstStyle/>
          <a:p>
            <a:r>
              <a:rPr lang="en-GB" sz="1400" dirty="0"/>
              <a:t>This research was carried out using </a:t>
            </a:r>
            <a:r>
              <a:rPr lang="en-GB" sz="1400" b="1" dirty="0"/>
              <a:t>feedback cards distributed at community events across Luton</a:t>
            </a:r>
            <a:r>
              <a:rPr lang="en-GB" sz="1400" dirty="0"/>
              <a:t>, together with a programme of </a:t>
            </a:r>
            <a:r>
              <a:rPr lang="en-GB" sz="1400" b="1" dirty="0"/>
              <a:t>targeted patient questionnaire from mental health services</a:t>
            </a:r>
            <a:r>
              <a:rPr lang="en-GB" sz="1400" dirty="0"/>
              <a:t>. The feedback cards gathered the public’s experiences of accessing NHS dental care, while the questionnaires explored </a:t>
            </a:r>
            <a:r>
              <a:rPr lang="en-GB" sz="1400" b="1" dirty="0"/>
              <a:t>personal experiences of services</a:t>
            </a:r>
            <a:r>
              <a:rPr lang="en-GB" sz="1400" dirty="0"/>
              <a:t>, </a:t>
            </a:r>
            <a:r>
              <a:rPr lang="en-GB" sz="1400" b="1" dirty="0"/>
              <a:t>waiting times, quality of support received</a:t>
            </a:r>
            <a:r>
              <a:rPr lang="en-GB" sz="1400" dirty="0"/>
              <a:t>, and </a:t>
            </a:r>
            <a:r>
              <a:rPr lang="en-GB" sz="1400" b="1" dirty="0"/>
              <a:t>barriers to accessing care : this detailed report can be found on our website.</a:t>
            </a:r>
          </a:p>
          <a:p>
            <a:endParaRPr lang="en-GB" sz="1400" dirty="0"/>
          </a:p>
          <a:p>
            <a:r>
              <a:rPr lang="en-GB" sz="1400" dirty="0"/>
              <a:t>The cards did not request personal information such as age, gender, or ethnicity, so the findings cannot be broken down by demographic group. Instead, the reach of the work reflects the diversity of the community events where the cards were distributed. These events engaged residents from a wide range of backgrounds — including families, older people, LGBTQ+ individuals, and groups who may not usually take part in formal research.</a:t>
            </a:r>
          </a:p>
          <a:p>
            <a:endParaRPr lang="en-GB" sz="1400" dirty="0"/>
          </a:p>
          <a:p>
            <a:r>
              <a:rPr lang="en-GB" sz="1400" dirty="0"/>
              <a:t>This combined approach allowed Healthwatch Luton to explore both </a:t>
            </a:r>
            <a:r>
              <a:rPr lang="en-GB" sz="1400" b="1" dirty="0"/>
              <a:t>public experience</a:t>
            </a:r>
            <a:r>
              <a:rPr lang="en-GB" sz="1400" dirty="0"/>
              <a:t> and </a:t>
            </a:r>
            <a:r>
              <a:rPr lang="en-GB" sz="1400" b="1" dirty="0"/>
              <a:t>provider capacity</a:t>
            </a:r>
            <a:r>
              <a:rPr lang="en-GB" sz="1400" dirty="0"/>
              <a:t>, creating a fuller picture of local dental access. It proved highly effective, producing a substantial number of responses in a short period and revealing consistent themes around difficulties in finding an NHS dentist, long waiting times, and reliance on emergency care routes.</a:t>
            </a:r>
          </a:p>
          <a:p>
            <a:endParaRPr lang="en-GB" sz="1400" dirty="0"/>
          </a:p>
          <a:p>
            <a:r>
              <a:rPr lang="en-GB" sz="1400" dirty="0"/>
              <a:t>By meeting people where they are and directly engaging with dental practices, the project provided a </a:t>
            </a:r>
            <a:r>
              <a:rPr lang="en-GB" sz="1400" b="1" dirty="0"/>
              <a:t>balanced, evidence-based snapshot</a:t>
            </a:r>
            <a:r>
              <a:rPr lang="en-GB" sz="1400" dirty="0"/>
              <a:t> of how residents experience NHS dental services in Luton — highlighting both good practice and ongoing challenges.</a:t>
            </a:r>
          </a:p>
          <a:p>
            <a:pPr>
              <a:buNone/>
            </a:pPr>
            <a:endParaRPr lang="en-GB"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We Asked:</a:t>
            </a:r>
          </a:p>
        </p:txBody>
      </p:sp>
      <p:sp>
        <p:nvSpPr>
          <p:cNvPr id="3" name="Content Placeholder 2"/>
          <p:cNvSpPr>
            <a:spLocks noGrp="1"/>
          </p:cNvSpPr>
          <p:nvPr>
            <p:ph idx="1"/>
          </p:nvPr>
        </p:nvSpPr>
        <p:spPr>
          <a:xfrm>
            <a:off x="5436096" y="1529949"/>
            <a:ext cx="3559183" cy="4211638"/>
          </a:xfrm>
        </p:spPr>
        <p:txBody>
          <a:bodyPr/>
          <a:lstStyle/>
          <a:p>
            <a:r>
              <a:rPr lang="en-GB" sz="1600" dirty="0"/>
              <a:t>Among 258 people surveyed, experiences of accessing community mental health services varied considerably. </a:t>
            </a:r>
          </a:p>
          <a:p>
            <a:r>
              <a:rPr lang="en-GB" sz="1600" dirty="0"/>
              <a:t>Around 40% of respondents described access as difficult or very difficult, while approximately 41% said access was easy or very easy. A further 19% reported neutral experiences. </a:t>
            </a:r>
          </a:p>
          <a:p>
            <a:r>
              <a:rPr lang="en-GB" sz="1600" dirty="0"/>
              <a:t>These findings suggest that although many residents are able to access support without significant difficulty, a substantial proportion continue to face challenges when seeking mental health services in Luton.</a:t>
            </a:r>
          </a:p>
        </p:txBody>
      </p:sp>
      <p:sp>
        <p:nvSpPr>
          <p:cNvPr id="4" name="Footer Placeholder 3"/>
          <p:cNvSpPr>
            <a:spLocks noGrp="1"/>
          </p:cNvSpPr>
          <p:nvPr>
            <p:ph type="ftr" sz="quarter" idx="11"/>
          </p:nvPr>
        </p:nvSpPr>
        <p:spPr>
          <a:xfrm>
            <a:off x="368264" y="6328855"/>
            <a:ext cx="3267632" cy="360000"/>
          </a:xfrm>
        </p:spPr>
        <p:txBody>
          <a:bodyPr/>
          <a:lstStyle/>
          <a:p>
            <a:r>
              <a:rPr lang="en-GB" noProof="0"/>
              <a:t>Healthwatch Luton: Access to Mental Health Services 2025-26</a:t>
            </a:r>
            <a:endParaRPr lang="en-GB" noProof="0" dirty="0"/>
          </a:p>
        </p:txBody>
      </p:sp>
      <p:sp>
        <p:nvSpPr>
          <p:cNvPr id="5" name="Slide Number Placeholder 4"/>
          <p:cNvSpPr>
            <a:spLocks noGrp="1"/>
          </p:cNvSpPr>
          <p:nvPr>
            <p:ph type="sldNum" sz="quarter" idx="12"/>
          </p:nvPr>
        </p:nvSpPr>
        <p:spPr/>
        <p:txBody>
          <a:bodyPr/>
          <a:lstStyle/>
          <a:p>
            <a:fld id="{9295DF58-4118-4551-8C61-1A7ED177FA2D}" type="slidenum">
              <a:rPr lang="en-GB" noProof="0" smtClean="0"/>
              <a:pPr/>
              <a:t>3</a:t>
            </a:fld>
            <a:endParaRPr lang="en-GB" noProof="0" dirty="0"/>
          </a:p>
        </p:txBody>
      </p:sp>
      <p:sp>
        <p:nvSpPr>
          <p:cNvPr id="6" name="Text Placeholder 5"/>
          <p:cNvSpPr>
            <a:spLocks noGrp="1"/>
          </p:cNvSpPr>
          <p:nvPr>
            <p:ph type="body" sz="quarter" idx="13"/>
          </p:nvPr>
        </p:nvSpPr>
        <p:spPr>
          <a:xfrm>
            <a:off x="2655685" y="556740"/>
            <a:ext cx="6037415" cy="589569"/>
          </a:xfrm>
        </p:spPr>
        <p:txBody>
          <a:bodyPr/>
          <a:lstStyle/>
          <a:p>
            <a:r>
              <a:rPr lang="en-GB" sz="2400" dirty="0">
                <a:solidFill>
                  <a:schemeClr val="tx1"/>
                </a:solidFill>
                <a:latin typeface="Century Gothic" panose="020B0502020202020204" pitchFamily="34" charset="0"/>
              </a:rPr>
              <a:t>How easy is it to access </a:t>
            </a:r>
            <a:r>
              <a:rPr lang="en-GB" sz="2400" dirty="0">
                <a:solidFill>
                  <a:schemeClr val="tx1"/>
                </a:solidFill>
              </a:rPr>
              <a:t>Community Mental Health </a:t>
            </a:r>
            <a:r>
              <a:rPr lang="en-GB" sz="2400" dirty="0">
                <a:solidFill>
                  <a:schemeClr val="tx1"/>
                </a:solidFill>
                <a:latin typeface="Century Gothic" panose="020B0502020202020204" pitchFamily="34" charset="0"/>
              </a:rPr>
              <a:t> Services?</a:t>
            </a:r>
          </a:p>
        </p:txBody>
      </p:sp>
      <p:graphicFrame>
        <p:nvGraphicFramePr>
          <p:cNvPr id="8" name="Chart Placeholder 7"/>
          <p:cNvGraphicFramePr>
            <a:graphicFrameLocks noGrp="1"/>
          </p:cNvGraphicFramePr>
          <p:nvPr>
            <p:ph type="chart" sz="quarter" idx="14"/>
            <p:extLst>
              <p:ext uri="{D42A27DB-BD31-4B8C-83A1-F6EECF244321}">
                <p14:modId xmlns:p14="http://schemas.microsoft.com/office/powerpoint/2010/main" val="478094037"/>
              </p:ext>
            </p:extLst>
          </p:nvPr>
        </p:nvGraphicFramePr>
        <p:xfrm>
          <a:off x="428625" y="1714500"/>
          <a:ext cx="3995738" cy="42116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noGrp="1"/>
          </p:cNvGraphicFramePr>
          <p:nvPr>
            <p:extLst>
              <p:ext uri="{D42A27DB-BD31-4B8C-83A1-F6EECF244321}">
                <p14:modId xmlns:p14="http://schemas.microsoft.com/office/powerpoint/2010/main" val="3319117284"/>
              </p:ext>
            </p:extLst>
          </p:nvPr>
        </p:nvGraphicFramePr>
        <p:xfrm>
          <a:off x="387408" y="1714500"/>
          <a:ext cx="4904672" cy="38425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155"/>
            <a:ext cx="8208000" cy="468000"/>
          </a:xfrm>
        </p:spPr>
        <p:txBody>
          <a:bodyPr/>
          <a:lstStyle/>
          <a:p>
            <a:r>
              <a:rPr lang="en-GB" dirty="0"/>
              <a:t>We Asked:</a:t>
            </a:r>
            <a:endParaRPr dirty="0"/>
          </a:p>
        </p:txBody>
      </p:sp>
      <p:sp>
        <p:nvSpPr>
          <p:cNvPr id="3" name="Content Placeholder 2"/>
          <p:cNvSpPr>
            <a:spLocks noGrp="1"/>
          </p:cNvSpPr>
          <p:nvPr>
            <p:ph idx="1"/>
          </p:nvPr>
        </p:nvSpPr>
        <p:spPr>
          <a:xfrm>
            <a:off x="5186732" y="1595124"/>
            <a:ext cx="3705748" cy="3760322"/>
          </a:xfrm>
        </p:spPr>
        <p:txBody>
          <a:bodyPr/>
          <a:lstStyle/>
          <a:p>
            <a:r>
              <a:rPr lang="en-GB" sz="1600" dirty="0"/>
              <a:t>Views on referral waiting times were varied. </a:t>
            </a:r>
          </a:p>
          <a:p>
            <a:r>
              <a:rPr lang="en-GB" sz="1600" dirty="0"/>
              <a:t>Around 42% of respondents said they were satisfied or very satisfied with the time it took to access support, while approximately 34% reported being dissatisfied or very dissatisfied. </a:t>
            </a:r>
          </a:p>
          <a:p>
            <a:r>
              <a:rPr lang="en-GB" sz="1600" dirty="0"/>
              <a:t>A further 25% described their experience as neither positive nor negative. </a:t>
            </a:r>
          </a:p>
          <a:p>
            <a:r>
              <a:rPr lang="en-GB" sz="1600" dirty="0"/>
              <a:t>These findings suggest that although many people are content with the time taken to access mental health services, waiting times remain a concern for a significant proportion of residents in Luton.</a:t>
            </a:r>
          </a:p>
          <a:p>
            <a:endParaRPr dirty="0"/>
          </a:p>
        </p:txBody>
      </p:sp>
      <p:sp>
        <p:nvSpPr>
          <p:cNvPr id="4" name="Text Placeholder 3"/>
          <p:cNvSpPr>
            <a:spLocks noGrp="1"/>
          </p:cNvSpPr>
          <p:nvPr>
            <p:ph type="body" sz="quarter" idx="13"/>
          </p:nvPr>
        </p:nvSpPr>
        <p:spPr>
          <a:xfrm>
            <a:off x="392676" y="963113"/>
            <a:ext cx="8571812" cy="285750"/>
          </a:xfrm>
        </p:spPr>
        <p:txBody>
          <a:bodyPr/>
          <a:lstStyle/>
          <a:p>
            <a:r>
              <a:rPr lang="en-GB" sz="2000" dirty="0">
                <a:solidFill>
                  <a:schemeClr val="tx1"/>
                </a:solidFill>
              </a:rPr>
              <a:t>How satisfied were you with the time it took from referral to your first appointment?</a:t>
            </a:r>
            <a:endParaRPr sz="2000" dirty="0">
              <a:solidFill>
                <a:schemeClr val="tx1"/>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3179431382"/>
              </p:ext>
            </p:extLst>
          </p:nvPr>
        </p:nvGraphicFramePr>
        <p:xfrm>
          <a:off x="362196" y="1837978"/>
          <a:ext cx="4824536" cy="3654638"/>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a:extLst>
              <a:ext uri="{FF2B5EF4-FFF2-40B4-BE49-F238E27FC236}">
                <a16:creationId xmlns:a16="http://schemas.microsoft.com/office/drawing/2014/main" id="{DDF205E2-2D98-061B-C7FA-3315C919C25E}"/>
              </a:ext>
            </a:extLst>
          </p:cNvPr>
          <p:cNvSpPr>
            <a:spLocks noGrp="1"/>
          </p:cNvSpPr>
          <p:nvPr>
            <p:ph type="ftr" sz="quarter" idx="11"/>
          </p:nvPr>
        </p:nvSpPr>
        <p:spPr>
          <a:xfrm>
            <a:off x="368264" y="6328855"/>
            <a:ext cx="3267632" cy="360000"/>
          </a:xfrm>
        </p:spPr>
        <p:txBody>
          <a:bodyPr/>
          <a:lstStyle/>
          <a:p>
            <a:r>
              <a:rPr lang="en-GB" noProof="0"/>
              <a:t>Healthwatch Luton: Access to Mental Health Services 2025-26</a:t>
            </a:r>
            <a:endParaRPr lang="en-GB" noProof="0" dirty="0"/>
          </a:p>
        </p:txBody>
      </p:sp>
      <p:sp>
        <p:nvSpPr>
          <p:cNvPr id="7" name="Slide Number Placeholder 6">
            <a:extLst>
              <a:ext uri="{FF2B5EF4-FFF2-40B4-BE49-F238E27FC236}">
                <a16:creationId xmlns:a16="http://schemas.microsoft.com/office/drawing/2014/main" id="{DE6619E3-744B-22BA-3507-9A427D92509A}"/>
              </a:ext>
            </a:extLst>
          </p:cNvPr>
          <p:cNvSpPr>
            <a:spLocks noGrp="1"/>
          </p:cNvSpPr>
          <p:nvPr>
            <p:ph type="sldNum" sz="quarter" idx="12"/>
          </p:nvPr>
        </p:nvSpPr>
        <p:spPr/>
        <p:txBody>
          <a:bodyPr/>
          <a:lstStyle/>
          <a:p>
            <a:fld id="{9295DF58-4118-4551-8C61-1A7ED177FA2D}" type="slidenum">
              <a:rPr lang="en-GB" noProof="0" smtClean="0"/>
              <a:pPr/>
              <a:t>4</a:t>
            </a:fld>
            <a:endParaRPr lang="en-GB" noProof="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122" y="513387"/>
            <a:ext cx="8208000" cy="468000"/>
          </a:xfrm>
        </p:spPr>
        <p:txBody>
          <a:bodyPr/>
          <a:lstStyle/>
          <a:p>
            <a:r>
              <a:rPr lang="en-GB" dirty="0"/>
              <a:t>We Asked:</a:t>
            </a:r>
            <a:endParaRPr dirty="0"/>
          </a:p>
        </p:txBody>
      </p:sp>
      <p:sp>
        <p:nvSpPr>
          <p:cNvPr id="3" name="Content Placeholder 2"/>
          <p:cNvSpPr>
            <a:spLocks noGrp="1"/>
          </p:cNvSpPr>
          <p:nvPr>
            <p:ph idx="1"/>
          </p:nvPr>
        </p:nvSpPr>
        <p:spPr>
          <a:xfrm>
            <a:off x="4788024" y="1811793"/>
            <a:ext cx="3878886" cy="3874697"/>
          </a:xfrm>
        </p:spPr>
        <p:txBody>
          <a:bodyPr/>
          <a:lstStyle/>
          <a:p>
            <a:r>
              <a:rPr lang="en-GB" sz="1600" dirty="0"/>
              <a:t>Most respondents rated the support they received positively, with around 61% describing services as helpful or very helpful once accessed. </a:t>
            </a:r>
          </a:p>
          <a:p>
            <a:r>
              <a:rPr lang="en-GB" sz="1600" dirty="0"/>
              <a:t>Around 20% reported unhelpful or very unhelpful experiences, while a further 19% expressed neutral views. </a:t>
            </a:r>
          </a:p>
          <a:p>
            <a:r>
              <a:rPr lang="en-GB" sz="1600" dirty="0"/>
              <a:t>These findings suggest that although experiences vary, many residents value the support they receive once engaged with mental health services, even where challenges may exist in accessing care or waiting for treatment.</a:t>
            </a:r>
          </a:p>
          <a:p>
            <a:endParaRPr dirty="0"/>
          </a:p>
        </p:txBody>
      </p:sp>
      <p:sp>
        <p:nvSpPr>
          <p:cNvPr id="4" name="Text Placeholder 3"/>
          <p:cNvSpPr>
            <a:spLocks noGrp="1"/>
          </p:cNvSpPr>
          <p:nvPr>
            <p:ph type="body" sz="quarter" idx="13"/>
          </p:nvPr>
        </p:nvSpPr>
        <p:spPr>
          <a:xfrm>
            <a:off x="2699792" y="346932"/>
            <a:ext cx="6318246" cy="1019187"/>
          </a:xfrm>
        </p:spPr>
        <p:txBody>
          <a:bodyPr/>
          <a:lstStyle/>
          <a:p>
            <a:r>
              <a:rPr lang="en-GB" sz="2400" dirty="0">
                <a:solidFill>
                  <a:schemeClr val="tx1"/>
                </a:solidFill>
              </a:rPr>
              <a:t>How helpful have the treatments or interventions been for your mental health?</a:t>
            </a:r>
            <a:endParaRPr sz="2400" dirty="0">
              <a:solidFill>
                <a:schemeClr val="tx1"/>
              </a:solidFill>
            </a:endParaRPr>
          </a:p>
        </p:txBody>
      </p:sp>
      <p:graphicFrame>
        <p:nvGraphicFramePr>
          <p:cNvPr id="5" name="Chart 4">
            <a:extLst>
              <a:ext uri="{FF2B5EF4-FFF2-40B4-BE49-F238E27FC236}">
                <a16:creationId xmlns:a16="http://schemas.microsoft.com/office/drawing/2014/main" id="{2CCE8E4B-D565-2A9A-FFC0-29ABC1C0D74D}"/>
              </a:ext>
            </a:extLst>
          </p:cNvPr>
          <p:cNvGraphicFramePr>
            <a:graphicFrameLocks noGrp="1"/>
          </p:cNvGraphicFramePr>
          <p:nvPr>
            <p:extLst>
              <p:ext uri="{D42A27DB-BD31-4B8C-83A1-F6EECF244321}">
                <p14:modId xmlns:p14="http://schemas.microsoft.com/office/powerpoint/2010/main" val="4893857"/>
              </p:ext>
            </p:extLst>
          </p:nvPr>
        </p:nvGraphicFramePr>
        <p:xfrm>
          <a:off x="342122" y="1818753"/>
          <a:ext cx="4229878" cy="4047604"/>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a:extLst>
              <a:ext uri="{FF2B5EF4-FFF2-40B4-BE49-F238E27FC236}">
                <a16:creationId xmlns:a16="http://schemas.microsoft.com/office/drawing/2014/main" id="{B05A0827-EE94-3745-9E57-5D6C9D9C805E}"/>
              </a:ext>
            </a:extLst>
          </p:cNvPr>
          <p:cNvSpPr>
            <a:spLocks noGrp="1"/>
          </p:cNvSpPr>
          <p:nvPr>
            <p:ph type="ftr" sz="quarter" idx="11"/>
          </p:nvPr>
        </p:nvSpPr>
        <p:spPr>
          <a:xfrm>
            <a:off x="368264" y="6328855"/>
            <a:ext cx="3267632" cy="360000"/>
          </a:xfrm>
        </p:spPr>
        <p:txBody>
          <a:bodyPr/>
          <a:lstStyle/>
          <a:p>
            <a:r>
              <a:rPr lang="en-GB" noProof="0"/>
              <a:t>Healthwatch Luton: Access to Mental Health Services 2025-26</a:t>
            </a:r>
            <a:endParaRPr lang="en-GB" noProof="0" dirty="0"/>
          </a:p>
        </p:txBody>
      </p:sp>
      <p:sp>
        <p:nvSpPr>
          <p:cNvPr id="7" name="Slide Number Placeholder 6">
            <a:extLst>
              <a:ext uri="{FF2B5EF4-FFF2-40B4-BE49-F238E27FC236}">
                <a16:creationId xmlns:a16="http://schemas.microsoft.com/office/drawing/2014/main" id="{995E15E8-1DD8-743A-69CC-4124C76B2C23}"/>
              </a:ext>
            </a:extLst>
          </p:cNvPr>
          <p:cNvSpPr>
            <a:spLocks noGrp="1"/>
          </p:cNvSpPr>
          <p:nvPr>
            <p:ph type="sldNum" sz="quarter" idx="12"/>
          </p:nvPr>
        </p:nvSpPr>
        <p:spPr/>
        <p:txBody>
          <a:bodyPr/>
          <a:lstStyle/>
          <a:p>
            <a:fld id="{9295DF58-4118-4551-8C61-1A7ED177FA2D}" type="slidenum">
              <a:rPr lang="en-GB" noProof="0" smtClean="0"/>
              <a:pPr/>
              <a:t>5</a:t>
            </a:fld>
            <a:endParaRPr lang="en-GB" noProof="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264" y="431213"/>
            <a:ext cx="8208000" cy="468000"/>
          </a:xfrm>
        </p:spPr>
        <p:txBody>
          <a:bodyPr/>
          <a:lstStyle/>
          <a:p>
            <a:r>
              <a:rPr lang="en-GB" dirty="0"/>
              <a:t>We explored your responses further:</a:t>
            </a:r>
            <a:endParaRPr dirty="0"/>
          </a:p>
        </p:txBody>
      </p:sp>
      <p:sp>
        <p:nvSpPr>
          <p:cNvPr id="3" name="Content Placeholder 2"/>
          <p:cNvSpPr>
            <a:spLocks noGrp="1"/>
          </p:cNvSpPr>
          <p:nvPr>
            <p:ph idx="1"/>
          </p:nvPr>
        </p:nvSpPr>
        <p:spPr>
          <a:xfrm>
            <a:off x="395988" y="1088740"/>
            <a:ext cx="8207999" cy="4680520"/>
          </a:xfrm>
        </p:spPr>
        <p:txBody>
          <a:bodyPr/>
          <a:lstStyle/>
          <a:p>
            <a:r>
              <a:rPr lang="en-GB" sz="1700" dirty="0"/>
              <a:t>Analysis of responses from specific services suggests that experiences vary considerably depending on the type of support accessed. Respondents using community-based and voluntary sector services, including MIND, Recovery College and CHUMS, generally reported positive experiences of access, waiting times and the support received.</a:t>
            </a:r>
          </a:p>
          <a:p>
            <a:r>
              <a:rPr lang="en-GB" sz="1700" dirty="0"/>
              <a:t>In contrast, respondents accessing more specialist services, including CAMHS and other referral-based mental health services, were more likely to report difficulties accessing support and concerns about waiting times. This suggests that challenges are most evident within parts of the system where demand, eligibility criteria and clinical assessment processes create additional barriers to timely care.</a:t>
            </a:r>
          </a:p>
          <a:p>
            <a:r>
              <a:rPr lang="en-GB" sz="1700" dirty="0"/>
              <a:t>These findings indicate that while community and early-intervention services are often meeting people’s needs effectively, pressures within specialist mental health pathways continue to affect access for some residents. Strengthening referral processes, reducing waiting times and expanding capacity within specialist services may help improve experiences across the wider mental health system.</a:t>
            </a:r>
          </a:p>
          <a:p>
            <a:pPr>
              <a:spcAft>
                <a:spcPts val="0"/>
              </a:spcAft>
            </a:pPr>
            <a:br>
              <a:rPr lang="en-GB" dirty="0"/>
            </a:br>
            <a:r>
              <a:rPr lang="en-GB" sz="1600" dirty="0"/>
              <a:t>	</a:t>
            </a:r>
            <a:endParaRPr lang="en-GB" dirty="0"/>
          </a:p>
          <a:p>
            <a:endParaRPr dirty="0"/>
          </a:p>
        </p:txBody>
      </p:sp>
      <p:sp>
        <p:nvSpPr>
          <p:cNvPr id="4" name="Footer Placeholder 3">
            <a:extLst>
              <a:ext uri="{FF2B5EF4-FFF2-40B4-BE49-F238E27FC236}">
                <a16:creationId xmlns:a16="http://schemas.microsoft.com/office/drawing/2014/main" id="{55EA814E-A2DD-D448-58A7-CDE79392DF4E}"/>
              </a:ext>
            </a:extLst>
          </p:cNvPr>
          <p:cNvSpPr>
            <a:spLocks noGrp="1"/>
          </p:cNvSpPr>
          <p:nvPr>
            <p:ph type="ftr" sz="quarter" idx="11"/>
          </p:nvPr>
        </p:nvSpPr>
        <p:spPr>
          <a:xfrm>
            <a:off x="368264" y="6328855"/>
            <a:ext cx="3411648" cy="360000"/>
          </a:xfrm>
        </p:spPr>
        <p:txBody>
          <a:bodyPr/>
          <a:lstStyle/>
          <a:p>
            <a:r>
              <a:rPr lang="en-GB" noProof="0"/>
              <a:t>Healthwatch Luton: Access to Mental Health Services 2025-26</a:t>
            </a:r>
            <a:endParaRPr lang="en-GB" noProof="0" dirty="0"/>
          </a:p>
        </p:txBody>
      </p:sp>
      <p:sp>
        <p:nvSpPr>
          <p:cNvPr id="5" name="Slide Number Placeholder 4">
            <a:extLst>
              <a:ext uri="{FF2B5EF4-FFF2-40B4-BE49-F238E27FC236}">
                <a16:creationId xmlns:a16="http://schemas.microsoft.com/office/drawing/2014/main" id="{7FE3D3DE-C5EB-3E68-EB49-8365BDE080C2}"/>
              </a:ext>
            </a:extLst>
          </p:cNvPr>
          <p:cNvSpPr>
            <a:spLocks noGrp="1"/>
          </p:cNvSpPr>
          <p:nvPr>
            <p:ph type="sldNum" sz="quarter" idx="12"/>
          </p:nvPr>
        </p:nvSpPr>
        <p:spPr/>
        <p:txBody>
          <a:bodyPr/>
          <a:lstStyle/>
          <a:p>
            <a:fld id="{9295DF58-4118-4551-8C61-1A7ED177FA2D}" type="slidenum">
              <a:rPr lang="en-GB" noProof="0" smtClean="0"/>
              <a:pPr/>
              <a:t>6</a:t>
            </a:fld>
            <a:endParaRPr lang="en-GB" noProof="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2CC41-7AB7-F628-622C-5FDCB4C65F5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52EC098-6E72-D49B-88B9-BFE578053D77}"/>
              </a:ext>
            </a:extLst>
          </p:cNvPr>
          <p:cNvSpPr>
            <a:spLocks noGrp="1"/>
          </p:cNvSpPr>
          <p:nvPr>
            <p:ph idx="1"/>
          </p:nvPr>
        </p:nvSpPr>
        <p:spPr>
          <a:xfrm>
            <a:off x="401731" y="1372954"/>
            <a:ext cx="8365775" cy="4927982"/>
          </a:xfrm>
        </p:spPr>
        <p:txBody>
          <a:bodyPr/>
          <a:lstStyle/>
          <a:p>
            <a:r>
              <a:rPr lang="en-GB" sz="1600" dirty="0"/>
              <a:t>Across Bedfordshire and Luton, mental health services continue to experience growing demand alongside workforce and capacity pressures. National NHS data shows that </a:t>
            </a:r>
            <a:r>
              <a:rPr lang="en-GB" sz="1600" b="1" dirty="0"/>
              <a:t>88.7% </a:t>
            </a:r>
            <a:r>
              <a:rPr lang="en-GB" sz="1600" dirty="0"/>
              <a:t>of people accessing NHS Talking Therapies began treatment within six weeks, exceeding the national target of </a:t>
            </a:r>
            <a:r>
              <a:rPr lang="en-GB" sz="1600" b="1" dirty="0"/>
              <a:t>75%</a:t>
            </a:r>
            <a:r>
              <a:rPr lang="en-GB" sz="1600" dirty="0"/>
              <a:t>. However, waiting times for specialist and children’s mental health services remain significantly longer in many areas.</a:t>
            </a:r>
          </a:p>
          <a:p>
            <a:r>
              <a:rPr lang="en-GB" sz="1600" dirty="0"/>
              <a:t>Local providers across Bedfordshire and Luton have reported substantial increases in referrals for children and young people’s mental health support in recent years, contributing to extended waits for assessment and treatment in some services. Voluntary organisations and families have also raised concerns about delays in accessing CAMHS support, particularly for people requiring specialist or ongoing care.</a:t>
            </a:r>
          </a:p>
          <a:p>
            <a:r>
              <a:rPr lang="en-GB" sz="1600" dirty="0"/>
              <a:t>These wider system pressures reflect many of the experiences shared through this research. While experiences varied across different services, respondents often described the support they received positively once accessed. However, difficulties navigating referral pathways, waiting for appointments, and accessing specialist support continue to affect timely access to mental health care for some residents across Luton.</a:t>
            </a:r>
          </a:p>
        </p:txBody>
      </p:sp>
      <p:sp>
        <p:nvSpPr>
          <p:cNvPr id="17" name="Footer Placeholder 16">
            <a:extLst>
              <a:ext uri="{FF2B5EF4-FFF2-40B4-BE49-F238E27FC236}">
                <a16:creationId xmlns:a16="http://schemas.microsoft.com/office/drawing/2014/main" id="{B5544F5D-4B9E-8017-3D11-63D3177F1409}"/>
              </a:ext>
            </a:extLst>
          </p:cNvPr>
          <p:cNvSpPr>
            <a:spLocks noGrp="1"/>
          </p:cNvSpPr>
          <p:nvPr>
            <p:ph type="ftr" sz="quarter" idx="11"/>
          </p:nvPr>
        </p:nvSpPr>
        <p:spPr>
          <a:xfrm>
            <a:off x="368264" y="6328855"/>
            <a:ext cx="3699680" cy="360000"/>
          </a:xfrm>
        </p:spPr>
        <p:txBody>
          <a:bodyPr/>
          <a:lstStyle/>
          <a:p>
            <a:r>
              <a:rPr lang="en-GB" noProof="0"/>
              <a:t>Healthwatch Luton: Access to Mental Health Services 2025-26</a:t>
            </a:r>
            <a:endParaRPr lang="en-GB" noProof="0" dirty="0"/>
          </a:p>
        </p:txBody>
      </p:sp>
      <p:sp>
        <p:nvSpPr>
          <p:cNvPr id="16" name="Slide Number Placeholder 15">
            <a:extLst>
              <a:ext uri="{FF2B5EF4-FFF2-40B4-BE49-F238E27FC236}">
                <a16:creationId xmlns:a16="http://schemas.microsoft.com/office/drawing/2014/main" id="{ED53D67B-6F35-0293-C7BF-59B1EBCB8022}"/>
              </a:ext>
            </a:extLst>
          </p:cNvPr>
          <p:cNvSpPr>
            <a:spLocks noGrp="1"/>
          </p:cNvSpPr>
          <p:nvPr>
            <p:ph type="sldNum" sz="quarter" idx="12"/>
          </p:nvPr>
        </p:nvSpPr>
        <p:spPr/>
        <p:txBody>
          <a:bodyPr/>
          <a:lstStyle/>
          <a:p>
            <a:fld id="{9295DF58-4118-4551-8C61-1A7ED177FA2D}" type="slidenum">
              <a:rPr lang="en-GB" noProof="0" smtClean="0"/>
              <a:pPr/>
              <a:t>7</a:t>
            </a:fld>
            <a:endParaRPr lang="en-GB" noProof="0" dirty="0"/>
          </a:p>
        </p:txBody>
      </p:sp>
      <p:sp>
        <p:nvSpPr>
          <p:cNvPr id="7" name="Title 6">
            <a:extLst>
              <a:ext uri="{FF2B5EF4-FFF2-40B4-BE49-F238E27FC236}">
                <a16:creationId xmlns:a16="http://schemas.microsoft.com/office/drawing/2014/main" id="{56E3D1E8-E893-9F50-7C5E-321D1E898E75}"/>
              </a:ext>
            </a:extLst>
          </p:cNvPr>
          <p:cNvSpPr>
            <a:spLocks noGrp="1"/>
          </p:cNvSpPr>
          <p:nvPr>
            <p:ph type="title"/>
          </p:nvPr>
        </p:nvSpPr>
        <p:spPr>
          <a:xfrm>
            <a:off x="384292" y="404664"/>
            <a:ext cx="8208000" cy="468000"/>
          </a:xfrm>
        </p:spPr>
        <p:txBody>
          <a:bodyPr/>
          <a:lstStyle/>
          <a:p>
            <a:r>
              <a:rPr lang="en-GB" sz="2400" dirty="0"/>
              <a:t>From Waiting Lists to Limited Capacity: The Ongoing Challenge of NHS Mental Health Services Access</a:t>
            </a:r>
          </a:p>
        </p:txBody>
      </p:sp>
    </p:spTree>
    <p:extLst>
      <p:ext uri="{BB962C8B-B14F-4D97-AF65-F5344CB8AC3E}">
        <p14:creationId xmlns:p14="http://schemas.microsoft.com/office/powerpoint/2010/main" val="68921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3015" y="980728"/>
            <a:ext cx="8640959" cy="4851552"/>
          </a:xfrm>
        </p:spPr>
        <p:txBody>
          <a:bodyPr/>
          <a:lstStyle/>
          <a:p>
            <a:r>
              <a:rPr lang="en-GB" sz="1600" dirty="0"/>
              <a:t>This research provides valuable insight into residents’ experiences of accessing mental health support in Luton, but several limitations should be considered when interpreting the findings.</a:t>
            </a:r>
          </a:p>
          <a:p>
            <a:pPr>
              <a:spcAft>
                <a:spcPts val="0"/>
              </a:spcAft>
            </a:pPr>
            <a:r>
              <a:rPr lang="en-GB" sz="1600" b="1" dirty="0"/>
              <a:t>Scope of experiences</a:t>
            </a:r>
          </a:p>
          <a:p>
            <a:pPr>
              <a:spcAft>
                <a:spcPts val="0"/>
              </a:spcAft>
            </a:pPr>
            <a:r>
              <a:rPr lang="en-GB" sz="1600" dirty="0"/>
              <a:t>The survey captured self-reported experiences of accessing mental health support and does not represent a clinical assessment of service quality or outcomes. Experiences may vary depending on the type of service accessed, individual circumstances, and stage of treatment.</a:t>
            </a:r>
          </a:p>
          <a:p>
            <a:pPr>
              <a:spcAft>
                <a:spcPts val="0"/>
              </a:spcAft>
            </a:pPr>
            <a:endParaRPr lang="en-GB" sz="1600" dirty="0"/>
          </a:p>
          <a:p>
            <a:pPr>
              <a:spcAft>
                <a:spcPts val="0"/>
              </a:spcAft>
            </a:pPr>
            <a:r>
              <a:rPr lang="en-GB" sz="1600" b="1" dirty="0"/>
              <a:t>Representation of respondents</a:t>
            </a:r>
          </a:p>
          <a:p>
            <a:pPr>
              <a:spcAft>
                <a:spcPts val="0"/>
              </a:spcAft>
            </a:pPr>
            <a:r>
              <a:rPr lang="en-GB" sz="1600" dirty="0"/>
              <a:t>Participation was voluntary, meaning responses reflect the views of people who chose to engage with the research. Individuals with particularly positive or negative experiences may have been more likely to respond.</a:t>
            </a:r>
          </a:p>
          <a:p>
            <a:pPr>
              <a:spcAft>
                <a:spcPts val="0"/>
              </a:spcAft>
            </a:pPr>
            <a:endParaRPr lang="en-GB" sz="1600" dirty="0"/>
          </a:p>
          <a:p>
            <a:pPr>
              <a:spcAft>
                <a:spcPts val="0"/>
              </a:spcAft>
            </a:pPr>
            <a:r>
              <a:rPr lang="en-GB" sz="1600" b="1" dirty="0"/>
              <a:t>Demographic information</a:t>
            </a:r>
          </a:p>
          <a:p>
            <a:pPr>
              <a:spcAft>
                <a:spcPts val="0"/>
              </a:spcAft>
            </a:pPr>
            <a:r>
              <a:rPr lang="en-GB" sz="1600" dirty="0"/>
              <a:t>The survey did not collect detailed demographic information such as age, ethnicity, gender, disability, or socioeconomic background. This limits the ability to assess whether particular groups experience different barriers to accessing support.</a:t>
            </a:r>
          </a:p>
          <a:p>
            <a:pPr>
              <a:spcAft>
                <a:spcPts val="0"/>
              </a:spcAft>
            </a:pPr>
            <a:endParaRPr lang="en-GB" sz="1600" dirty="0"/>
          </a:p>
          <a:p>
            <a:pPr>
              <a:spcAft>
                <a:spcPts val="0"/>
              </a:spcAft>
            </a:pPr>
            <a:endParaRPr lang="en-GB" sz="1700" dirty="0"/>
          </a:p>
        </p:txBody>
      </p:sp>
      <p:sp>
        <p:nvSpPr>
          <p:cNvPr id="17" name="Footer Placeholder 16"/>
          <p:cNvSpPr>
            <a:spLocks noGrp="1"/>
          </p:cNvSpPr>
          <p:nvPr>
            <p:ph type="ftr" sz="quarter" idx="11"/>
          </p:nvPr>
        </p:nvSpPr>
        <p:spPr>
          <a:xfrm>
            <a:off x="368264" y="6328855"/>
            <a:ext cx="3411648" cy="360000"/>
          </a:xfrm>
        </p:spPr>
        <p:txBody>
          <a:bodyPr/>
          <a:lstStyle/>
          <a:p>
            <a:r>
              <a:rPr lang="en-GB" noProof="0"/>
              <a:t>Healthwatch Luton: Access to Mental Health Services 2025-26</a:t>
            </a:r>
            <a:endParaRPr lang="en-GB" noProof="0" dirty="0"/>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8</a:t>
            </a:fld>
            <a:endParaRPr lang="en-GB" noProof="0" dirty="0"/>
          </a:p>
        </p:txBody>
      </p:sp>
      <p:sp>
        <p:nvSpPr>
          <p:cNvPr id="7" name="Title 6"/>
          <p:cNvSpPr>
            <a:spLocks noGrp="1"/>
          </p:cNvSpPr>
          <p:nvPr>
            <p:ph type="title"/>
          </p:nvPr>
        </p:nvSpPr>
        <p:spPr>
          <a:xfrm>
            <a:off x="224471" y="323832"/>
            <a:ext cx="8208000" cy="468000"/>
          </a:xfrm>
        </p:spPr>
        <p:txBody>
          <a:bodyPr/>
          <a:lstStyle/>
          <a:p>
            <a:r>
              <a:rPr lang="en-GB" dirty="0">
                <a:latin typeface="Century Gothic" panose="020B0502020202020204" pitchFamily="34" charset="0"/>
              </a:rPr>
              <a:t>Limitations of Research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2091" y="1377219"/>
            <a:ext cx="8208000" cy="4642768"/>
          </a:xfrm>
        </p:spPr>
        <p:txBody>
          <a:bodyPr/>
          <a:lstStyle/>
          <a:p>
            <a:r>
              <a:rPr lang="en-GB" dirty="0"/>
              <a:t>This research highlights continuing challenges in accessing mental health support across Luton. Many residents described difficulties navigating referral pathways, waiting for appointments, and identifying the right support at the right time. Concerns around waiting times and service availability were common themes throughout the feedback received.</a:t>
            </a:r>
          </a:p>
          <a:p>
            <a:r>
              <a:rPr lang="en-GB" dirty="0"/>
              <a:t>Despite these barriers, most respondents who accessed support described their care and treatment positively. This suggests that while frontline support is often valued, pressures around access, capacity, and early intervention continue to affect people’s experiences before treatment begins.</a:t>
            </a:r>
          </a:p>
          <a:p>
            <a:r>
              <a:rPr lang="en-GB" dirty="0"/>
              <a:t>The findings also reflect wider pressures across Bedfordshire and nationally, including increasing demand for mental health services, workforce challenges, and delays in accessing specialist support. These pressures may disproportionately affect people requiring ongoing, urgent, or more complex care.</a:t>
            </a:r>
          </a:p>
          <a:p>
            <a:endParaRPr lang="en-GB" sz="1400" dirty="0"/>
          </a:p>
          <a:p>
            <a:endParaRPr lang="en-GB" sz="1400" dirty="0"/>
          </a:p>
        </p:txBody>
      </p:sp>
      <p:sp>
        <p:nvSpPr>
          <p:cNvPr id="17" name="Footer Placeholder 16"/>
          <p:cNvSpPr>
            <a:spLocks noGrp="1"/>
          </p:cNvSpPr>
          <p:nvPr>
            <p:ph type="ftr" sz="quarter" idx="11"/>
          </p:nvPr>
        </p:nvSpPr>
        <p:spPr>
          <a:xfrm>
            <a:off x="368264" y="6328855"/>
            <a:ext cx="3483656" cy="360000"/>
          </a:xfrm>
        </p:spPr>
        <p:txBody>
          <a:bodyPr/>
          <a:lstStyle/>
          <a:p>
            <a:r>
              <a:rPr lang="en-GB" noProof="0"/>
              <a:t>Healthwatch Luton: Access to Mental Health Services 2025-26</a:t>
            </a:r>
            <a:endParaRPr lang="en-GB" noProof="0" dirty="0"/>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9</a:t>
            </a:fld>
            <a:endParaRPr lang="en-GB" noProof="0" dirty="0"/>
          </a:p>
        </p:txBody>
      </p:sp>
      <p:sp>
        <p:nvSpPr>
          <p:cNvPr id="7" name="Title 6"/>
          <p:cNvSpPr>
            <a:spLocks noGrp="1"/>
          </p:cNvSpPr>
          <p:nvPr>
            <p:ph type="title"/>
          </p:nvPr>
        </p:nvSpPr>
        <p:spPr>
          <a:xfrm>
            <a:off x="297917" y="372743"/>
            <a:ext cx="8208000" cy="468000"/>
          </a:xfrm>
        </p:spPr>
        <p:txBody>
          <a:bodyPr/>
          <a:lstStyle/>
          <a:p>
            <a:r>
              <a:rPr lang="en-GB" dirty="0"/>
              <a:t>Access to Mental Health Services in Luton</a:t>
            </a:r>
            <a:endParaRPr lang="en-GB" dirty="0">
              <a:latin typeface="Century Gothic" panose="020B0502020202020204" pitchFamily="34" charset="0"/>
            </a:endParaRPr>
          </a:p>
        </p:txBody>
      </p:sp>
      <p:sp>
        <p:nvSpPr>
          <p:cNvPr id="8" name="Text Placeholder 7"/>
          <p:cNvSpPr>
            <a:spLocks noGrp="1"/>
          </p:cNvSpPr>
          <p:nvPr>
            <p:ph type="body" sz="quarter" idx="13"/>
          </p:nvPr>
        </p:nvSpPr>
        <p:spPr>
          <a:xfrm>
            <a:off x="320210" y="966106"/>
            <a:ext cx="8143875" cy="285750"/>
          </a:xfrm>
        </p:spPr>
        <p:txBody>
          <a:bodyPr/>
          <a:lstStyle/>
          <a:p>
            <a:r>
              <a:rPr lang="en-GB" dirty="0">
                <a:latin typeface="Century Gothic" panose="020B0502020202020204" pitchFamily="34" charset="0"/>
              </a:rPr>
              <a:t>Summary of Findings and Next Steps</a:t>
            </a:r>
          </a:p>
        </p:txBody>
      </p:sp>
    </p:spTree>
  </p:cSld>
  <p:clrMapOvr>
    <a:masterClrMapping/>
  </p:clrMapOvr>
</p:sld>
</file>

<file path=ppt/theme/theme1.xml><?xml version="1.0" encoding="utf-8"?>
<a:theme xmlns:a="http://schemas.openxmlformats.org/drawingml/2006/main" name="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Healthwatch">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ratagem Consulting">
    <a:dk1>
      <a:srgbClr val="181818"/>
    </a:dk1>
    <a:lt1>
      <a:sysClr val="window" lastClr="FFFFFF"/>
    </a:lt1>
    <a:dk2>
      <a:srgbClr val="00008F"/>
    </a:dk2>
    <a:lt2>
      <a:srgbClr val="E6F4FA"/>
    </a:lt2>
    <a:accent1>
      <a:srgbClr val="00008F"/>
    </a:accent1>
    <a:accent2>
      <a:srgbClr val="F9A326"/>
    </a:accent2>
    <a:accent3>
      <a:srgbClr val="F0F0F0"/>
    </a:accent3>
    <a:accent4>
      <a:srgbClr val="C0C0C0"/>
    </a:accent4>
    <a:accent5>
      <a:srgbClr val="969696"/>
    </a:accent5>
    <a:accent6>
      <a:srgbClr val="777777"/>
    </a:accent6>
    <a:hlink>
      <a:srgbClr val="0000FF"/>
    </a:hlink>
    <a:folHlink>
      <a:srgbClr val="800080"/>
    </a:folHlink>
  </a:clrScheme>
  <a:fontScheme name="Stratagem Consult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22E4D9D978FA4D9AC70923F87EE96E" ma:contentTypeVersion="14" ma:contentTypeDescription="Create a new document." ma:contentTypeScope="" ma:versionID="f93652482264dc889b865a76691860f5">
  <xsd:schema xmlns:xsd="http://www.w3.org/2001/XMLSchema" xmlns:xs="http://www.w3.org/2001/XMLSchema" xmlns:p="http://schemas.microsoft.com/office/2006/metadata/properties" xmlns:ns2="ffcebaea-1690-4cf4-ad06-a823a3eb19cd" xmlns:ns3="4885a775-6be2-478f-8f26-584dc4f10f70" targetNamespace="http://schemas.microsoft.com/office/2006/metadata/properties" ma:root="true" ma:fieldsID="8de8b082d4822b9809135b7acb1d83f4" ns2:_="" ns3:_="">
    <xsd:import namespace="ffcebaea-1690-4cf4-ad06-a823a3eb19cd"/>
    <xsd:import namespace="4885a775-6be2-478f-8f26-584dc4f10f7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cebaea-1690-4cf4-ad06-a823a3eb19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6ac7926-40de-48a1-abda-ef48d46d4e2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85a775-6be2-478f-8f26-584dc4f10f7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1365304-a5d0-4701-8b12-4bbaa904e7b9}" ma:internalName="TaxCatchAll" ma:showField="CatchAllData" ma:web="4885a775-6be2-478f-8f26-584dc4f10f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fcebaea-1690-4cf4-ad06-a823a3eb19cd">
      <Terms xmlns="http://schemas.microsoft.com/office/infopath/2007/PartnerControls"/>
    </lcf76f155ced4ddcb4097134ff3c332f>
    <TaxCatchAll xmlns="4885a775-6be2-478f-8f26-584dc4f10f7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1A0C96-95F6-491A-B0EC-E3459C0C4102}"/>
</file>

<file path=customXml/itemProps2.xml><?xml version="1.0" encoding="utf-8"?>
<ds:datastoreItem xmlns:ds="http://schemas.openxmlformats.org/officeDocument/2006/customXml" ds:itemID="{02EAFE27-9A96-443C-8B92-7548B28108F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C4A84D9-E590-4DB6-A58B-13643AA3E7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Healthwatch PowerPoint New Template 2021</Template>
  <TotalTime>5306</TotalTime>
  <Words>1757</Words>
  <Application>Microsoft Office PowerPoint</Application>
  <PresentationFormat>On-screen Show (4:3)</PresentationFormat>
  <Paragraphs>106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Poppins</vt:lpstr>
      <vt:lpstr>Times New Roman</vt:lpstr>
      <vt:lpstr>Healthwatch Theme 2021</vt:lpstr>
      <vt:lpstr>PowerPoint Presentation</vt:lpstr>
      <vt:lpstr>Access to Mental Health Care in Luton</vt:lpstr>
      <vt:lpstr>We Asked:</vt:lpstr>
      <vt:lpstr>We Asked:</vt:lpstr>
      <vt:lpstr>We Asked:</vt:lpstr>
      <vt:lpstr>We explored your responses further:</vt:lpstr>
      <vt:lpstr>From Waiting Lists to Limited Capacity: The Ongoing Challenge of NHS Mental Health Services Access</vt:lpstr>
      <vt:lpstr>Limitations of Research </vt:lpstr>
      <vt:lpstr>Access to Mental Health Services in Luton</vt:lpstr>
      <vt:lpstr>Access to Mental Health Services in Luton</vt:lpstr>
      <vt:lpstr>PowerPoint Presentation</vt:lpstr>
      <vt:lpstr>PowerPoint Presentation</vt:lpstr>
    </vt:vector>
  </TitlesOfParts>
  <Company>Healthwatch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Moledina, Tima</dc:creator>
  <cp:keywords>Template</cp:keywords>
  <dc:description>v2.2 by Kessler Associates</dc:description>
  <cp:lastModifiedBy>Kat Worman | Healthwatch Luton</cp:lastModifiedBy>
  <cp:revision>29</cp:revision>
  <dcterms:created xsi:type="dcterms:W3CDTF">2021-12-15T13:29:26Z</dcterms:created>
  <dcterms:modified xsi:type="dcterms:W3CDTF">2026-06-03T14:20:17Z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Healthwatch</vt:lpwstr>
  </property>
  <property fmtid="{D5CDD505-2E9C-101B-9397-08002B2CF9AE}" pid="6" name="Project">
    <vt:lpwstr>Narrative Design</vt:lpwstr>
  </property>
  <property fmtid="{D5CDD505-2E9C-101B-9397-08002B2CF9AE}" pid="7" name="ContentTypeId">
    <vt:lpwstr>0x0101005022E4D9D978FA4D9AC70923F87EE96E</vt:lpwstr>
  </property>
</Properties>
</file>